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319" r:id="rId4"/>
    <p:sldId id="286" r:id="rId5"/>
    <p:sldId id="305" r:id="rId6"/>
    <p:sldId id="300" r:id="rId7"/>
    <p:sldId id="302" r:id="rId8"/>
    <p:sldId id="320" r:id="rId9"/>
    <p:sldId id="321" r:id="rId10"/>
    <p:sldId id="313" r:id="rId11"/>
    <p:sldId id="289" r:id="rId12"/>
    <p:sldId id="318" r:id="rId13"/>
    <p:sldId id="27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аськов Алексей" initials="vag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4412" autoAdjust="0"/>
  </p:normalViewPr>
  <p:slideViewPr>
    <p:cSldViewPr snapToGrid="0">
      <p:cViewPr>
        <p:scale>
          <a:sx n="50" d="100"/>
          <a:sy n="50" d="100"/>
        </p:scale>
        <p:origin x="-2826" y="-10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81EA4-FE01-481B-99E9-1B822D2B8DD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4C1FD-E458-4AB9-BEDB-415C0C3AFC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286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982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11. имеет свою специфику, связанную с тем, что как отдельные элементы, так и весь комплекс сложного и разнообразного электрооборудования летательного аппарата работает в условиях, значительно отличающихся от условий, в которых действует наземное оборудование. Надежная работа электрооборудования в условиях изменяющихся физических свойств среды и непрерывного воздействия вибраций и механических сил возможна лишь при строгом учете этих условий в процессе технического обслуживания  и ремонта  электрооборудования летательных аппаратов. Эти факторы могут учесть </a:t>
            </a:r>
            <a:r>
              <a:rPr lang="ru-RU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  специалисты, имеющие представление  об авиационной технике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14. Профессия СПО 13.01.14 «Электромеханик по лифтам», несмотря на присваиваемую достаточно широкую квалификацию, имеет свою специфику, связанную с тем, что образовательный стандарт по данной профессии на 90% это электромеханика, остальное это азы электрики связанные с настройкой освещения, систем коммутации лифта можно изложить в одной дисциплине.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781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5A1B7-341F-4DA9-BDE3-AF1BEC7C0845}" type="datetime1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291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1162-1EF9-4AD2-92F6-663CCAD68CEE}" type="datetime1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142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3B1C1-CBFC-42A6-A44A-61B27FC3DDA3}" type="datetime1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175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C554-F81F-401E-903F-1DCC885B4EAD}" type="datetime1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390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4F43C-88DD-42D6-ACE3-F1256FF62929}" type="datetime1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081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00AB-A398-4745-B929-A5A10D747DFC}" type="datetime1">
              <a:rPr lang="ru-RU" smtClean="0"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125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AF55-2322-4371-9D26-2FD5C56941E3}" type="datetime1">
              <a:rPr lang="ru-RU" smtClean="0"/>
              <a:t>18.10.2018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463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22CD-575B-4481-A90B-8F6BC4A6A8DE}" type="datetime1">
              <a:rPr lang="ru-RU" smtClean="0"/>
              <a:t>18.10.2018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015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6810-C861-4720-AA37-138BF12F1DC8}" type="datetime1">
              <a:rPr lang="ru-RU" smtClean="0"/>
              <a:t>18.10.2018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245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AFCC9-2475-49F6-9F34-C805E2DE80E1}" type="datetime1">
              <a:rPr lang="ru-RU" smtClean="0"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070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188A-A2DE-43FE-9135-8725EA24595D}" type="datetime1">
              <a:rPr lang="ru-RU" smtClean="0"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02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F5714-7D06-411C-B2EC-E9C75E02B12F}" type="datetime1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935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umospo13@mail.ru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umospo13@mail.ru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umospo13@mail.ru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umospo13@mail.ru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&#1084;&#1080;&#1085;&#1086;&#1073;&#1088;&#1085;&#1072;&#1091;&#1082;&#1080;.&#1088;&#1092;/&#1076;&#1086;&#1082;&#1091;&#1084;&#1077;&#1085;&#1090;&#1099;/4793/&#1092;&#1072;&#1081;&#1083;/3683/m1199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rael.ru/professional_skills/nezavisimaya-otsenka-kvalifikatsii/professionalnye-kvalifikatsii/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4345" y="2307952"/>
            <a:ext cx="10983310" cy="3208592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деятельности </a:t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перспективы развития</a:t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ФУМО 13.00.00</a:t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зам.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председателя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ФУМО СПО                     к.т.н.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Егошина О.В.</a:t>
            </a:r>
            <a:endParaRPr lang="ru-RU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0"/>
            <a:ext cx="9144000" cy="165576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rgbClr val="0070C0"/>
                </a:solidFill>
              </a:rPr>
              <a:t>ФЕДЕРАЛЬНОЕ УЧЕБНО-МЕТОДИЧЕСКОЕ ОБЪЕДИНЕНИЕ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rgbClr val="0070C0"/>
                </a:solidFill>
              </a:rPr>
              <a:t>В СИСТЕМЕ СРЕДНЕГО ПРОФЕССИОНАЛЬНОГО ОБРАЗОВАНИЯ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rgbClr val="0070C0"/>
                </a:solidFill>
              </a:rPr>
              <a:t>ПО УКРУПНЕННЫМ ГРУППАМ ПРОФЕССИЙ, СПЕЦИАЛЬНОСТЕЙ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rgbClr val="0070C0"/>
                </a:solidFill>
              </a:rPr>
              <a:t>13.00.00 ЭЛЕКТРО – И ТЕПЛОЭНЕРГЕТИКА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0" y="-1"/>
            <a:ext cx="1786759" cy="1545021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0" y="621166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111250, г. Москва, </a:t>
            </a:r>
            <a:r>
              <a:rPr lang="ru-RU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Красноказарменная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14, И-206</a:t>
            </a:r>
            <a: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>
              <a:solidFill>
                <a:srgbClr val="00008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тел./факс: (495) 362-7838, </a:t>
            </a:r>
            <a:r>
              <a:rPr lang="en-US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mail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umospo13</a:t>
            </a:r>
            <a:r>
              <a:rPr lang="ru-RU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@</a:t>
            </a:r>
            <a:r>
              <a:rPr lang="en-US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mail</a:t>
            </a:r>
            <a:r>
              <a:rPr lang="ru-RU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.</a:t>
            </a:r>
            <a:r>
              <a:rPr lang="en-US" u="sng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ru</a:t>
            </a:r>
            <a:endParaRPr lang="ru-RU" sz="2000" dirty="0">
              <a:solidFill>
                <a:srgbClr val="00008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84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3944" y="2017986"/>
            <a:ext cx="9144000" cy="189186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вопросу актуализированных ФГОС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0" y="-1"/>
            <a:ext cx="1786759" cy="1545021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0" y="621166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111250, г. Москва, </a:t>
            </a:r>
            <a:r>
              <a:rPr lang="ru-RU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Красноказарменная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14, И-206</a:t>
            </a:r>
            <a: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>
              <a:solidFill>
                <a:srgbClr val="00008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тел./факс: (495) 362-7838, </a:t>
            </a:r>
            <a:r>
              <a:rPr lang="en-US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mail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umospo13</a:t>
            </a:r>
            <a:r>
              <a:rPr lang="ru-RU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@</a:t>
            </a:r>
            <a:r>
              <a:rPr lang="en-US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mail</a:t>
            </a:r>
            <a:r>
              <a:rPr lang="ru-RU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.</a:t>
            </a:r>
            <a:r>
              <a:rPr lang="en-US" u="sng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ru</a:t>
            </a:r>
            <a:endParaRPr lang="ru-RU" sz="2000" dirty="0">
              <a:solidFill>
                <a:srgbClr val="00008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1524000" y="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mtClean="0">
                <a:solidFill>
                  <a:srgbClr val="0070C0"/>
                </a:solidFill>
              </a:rPr>
              <a:t>ФЕДЕРАЛЬНОЕ УЧЕБНО-МЕТОДИЧЕСКОЕ ОБЪЕДИНЕНИЕ</a:t>
            </a:r>
          </a:p>
          <a:p>
            <a:pPr>
              <a:spcBef>
                <a:spcPts val="0"/>
              </a:spcBef>
            </a:pPr>
            <a:r>
              <a:rPr lang="ru-RU" smtClean="0">
                <a:solidFill>
                  <a:srgbClr val="0070C0"/>
                </a:solidFill>
              </a:rPr>
              <a:t>В СИСТЕМЕ СРЕДНЕГО ПРОФЕССИОНАЛЬНОГО ОБРАЗОВАНИЯ</a:t>
            </a:r>
          </a:p>
          <a:p>
            <a:pPr>
              <a:spcBef>
                <a:spcPts val="0"/>
              </a:spcBef>
            </a:pPr>
            <a:r>
              <a:rPr lang="ru-RU" smtClean="0">
                <a:solidFill>
                  <a:srgbClr val="0070C0"/>
                </a:solidFill>
              </a:rPr>
              <a:t>ПО УКРУПНЕННЫМ ГРУППАМ ПРОФЕССИЙ, СПЕЦИАЛЬНОСТЕЙ</a:t>
            </a:r>
          </a:p>
          <a:p>
            <a:pPr>
              <a:spcBef>
                <a:spcPts val="0"/>
              </a:spcBef>
            </a:pPr>
            <a:r>
              <a:rPr lang="ru-RU" smtClean="0">
                <a:solidFill>
                  <a:srgbClr val="0070C0"/>
                </a:solidFill>
              </a:rPr>
              <a:t>13.00.00 ЭЛЕКТРО – И ТЕПЛОЭНЕРГЕТИКА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188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11119946" cy="948283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актуализированных ФГОС 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13.00.00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65189276"/>
              </p:ext>
            </p:extLst>
          </p:nvPr>
        </p:nvGraphicFramePr>
        <p:xfrm>
          <a:off x="303760" y="1369958"/>
          <a:ext cx="1146783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5054">
                  <a:extLst>
                    <a:ext uri="{9D8B030D-6E8A-4147-A177-3AD203B41FA5}">
                      <a16:colId xmlns:a16="http://schemas.microsoft.com/office/drawing/2014/main" xmlns="" val="1104826394"/>
                    </a:ext>
                  </a:extLst>
                </a:gridCol>
                <a:gridCol w="2396358">
                  <a:extLst>
                    <a:ext uri="{9D8B030D-6E8A-4147-A177-3AD203B41FA5}">
                      <a16:colId xmlns:a16="http://schemas.microsoft.com/office/drawing/2014/main" xmlns="" val="4137431883"/>
                    </a:ext>
                  </a:extLst>
                </a:gridCol>
                <a:gridCol w="3226676">
                  <a:extLst>
                    <a:ext uri="{9D8B030D-6E8A-4147-A177-3AD203B41FA5}">
                      <a16:colId xmlns:a16="http://schemas.microsoft.com/office/drawing/2014/main" xmlns="" val="3200921249"/>
                    </a:ext>
                  </a:extLst>
                </a:gridCol>
                <a:gridCol w="3289742">
                  <a:extLst>
                    <a:ext uri="{9D8B030D-6E8A-4147-A177-3AD203B41FA5}">
                      <a16:colId xmlns:a16="http://schemas.microsoft.com/office/drawing/2014/main" xmlns="" val="522469300"/>
                    </a:ext>
                  </a:extLst>
                </a:gridCol>
              </a:tblGrid>
              <a:tr h="1695450"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Число ФГОС, входящим в поле ответственности ФУМО, шт.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Число актуализированных ФГОС</a:t>
                      </a:r>
                      <a:r>
                        <a:rPr lang="ru-RU" sz="2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шт.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Актуализированные ФГОС,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(на утверждении в Министерстве)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953784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ФГОС СПО по профессиям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780263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ФГОС СПО по специальностям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645717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421144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809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вопросу актуализированных ФГОС СПО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555342"/>
              </p:ext>
            </p:extLst>
          </p:nvPr>
        </p:nvGraphicFramePr>
        <p:xfrm>
          <a:off x="265470" y="1748366"/>
          <a:ext cx="10686308" cy="4011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3154"/>
                <a:gridCol w="5343154"/>
              </a:tblGrid>
              <a:tr h="940859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 ФГОС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СПО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Изменение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отношению к предыдущему ФГОС СПО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40859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Структура,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содержание ФГОС СПО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Практически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 изменились </a:t>
                      </a:r>
                    </a:p>
                    <a:p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отношению к предыдущему ФГОС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40859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подготовки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изменились </a:t>
                      </a:r>
                    </a:p>
                    <a:p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отношению к предыдущему ФГОС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40859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Соотношение обязательной и вариативной частей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подавляющем большинстве удовлетворяет требованиям преподавателей колледжей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212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343149"/>
            <a:ext cx="9144000" cy="1849985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0" y="-1"/>
            <a:ext cx="1786759" cy="1545021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0" y="621166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111250, г. Москва, </a:t>
            </a:r>
            <a:r>
              <a:rPr lang="ru-RU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Красноказарменная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14, И-206</a:t>
            </a:r>
            <a: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>
              <a:solidFill>
                <a:srgbClr val="00008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тел./факс: (495) 362-7838, </a:t>
            </a:r>
            <a:r>
              <a:rPr lang="en-US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mail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umospo13</a:t>
            </a:r>
            <a:r>
              <a:rPr lang="ru-RU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@</a:t>
            </a:r>
            <a:r>
              <a:rPr lang="en-US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mail</a:t>
            </a:r>
            <a:r>
              <a:rPr lang="ru-RU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.</a:t>
            </a:r>
            <a:r>
              <a:rPr lang="en-US" u="sng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ru</a:t>
            </a:r>
            <a:endParaRPr lang="ru-RU" sz="2000" dirty="0">
              <a:solidFill>
                <a:srgbClr val="00008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1524000" y="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mtClean="0">
                <a:solidFill>
                  <a:srgbClr val="0070C0"/>
                </a:solidFill>
              </a:rPr>
              <a:t>ФЕДЕРАЛЬНОЕ УЧЕБНО-МЕТОДИЧЕСКОЕ ОБЪЕДИНЕНИЕ</a:t>
            </a:r>
          </a:p>
          <a:p>
            <a:pPr>
              <a:spcBef>
                <a:spcPts val="0"/>
              </a:spcBef>
            </a:pPr>
            <a:r>
              <a:rPr lang="ru-RU" smtClean="0">
                <a:solidFill>
                  <a:srgbClr val="0070C0"/>
                </a:solidFill>
              </a:rPr>
              <a:t>В СИСТЕМЕ СРЕДНЕГО ПРОФЕССИОНАЛЬНОГО ОБРАЗОВАНИЯ</a:t>
            </a:r>
          </a:p>
          <a:p>
            <a:pPr>
              <a:spcBef>
                <a:spcPts val="0"/>
              </a:spcBef>
            </a:pPr>
            <a:r>
              <a:rPr lang="ru-RU" smtClean="0">
                <a:solidFill>
                  <a:srgbClr val="0070C0"/>
                </a:solidFill>
              </a:rPr>
              <a:t>ПО УКРУПНЕННЫМ ГРУППАМ ПРОФЕССИЙ, СПЕЦИАЛЬНОСТЕЙ</a:t>
            </a:r>
          </a:p>
          <a:p>
            <a:pPr>
              <a:spcBef>
                <a:spcPts val="0"/>
              </a:spcBef>
            </a:pPr>
            <a:r>
              <a:rPr lang="ru-RU" smtClean="0">
                <a:solidFill>
                  <a:srgbClr val="0070C0"/>
                </a:solidFill>
              </a:rPr>
              <a:t>13.00.00 ЭЛЕКТРО – И ТЕПЛОЭНЕРГЕТИКА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742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ФУМО 13.00.00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827691" y="1330325"/>
            <a:ext cx="10515600" cy="4351338"/>
          </a:xfrm>
        </p:spPr>
        <p:txBody>
          <a:bodyPr anchor="t">
            <a:normAutofit fontScale="55000" lnSpcReduction="20000"/>
          </a:bodyPr>
          <a:lstStyle/>
          <a:p>
            <a:pPr>
              <a:spcBef>
                <a:spcPts val="1800"/>
              </a:spcBef>
            </a:pP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Актуализация </a:t>
            </a:r>
            <a:r>
              <a:rPr lang="ru-RU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</a:t>
            </a: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 (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актуализированных стандартов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25</a:t>
            </a: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Участие в разработке и совершенствовании профессиональных стандартов в области электро- и теплоэнергетики (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ПС</a:t>
            </a:r>
            <a:r>
              <a:rPr lang="ru-RU" sz="3600" b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«Работник по ремонту электротехнического оборудования тепловой электростанции»; «Специалист по эксплуатации котлов на газообразном, жидком топливе и </a:t>
            </a:r>
            <a:r>
              <a:rPr lang="ru-RU" sz="36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электронагреве</a:t>
            </a: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  <a:endParaRPr lang="ru-RU" sz="3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800"/>
              </a:spcBef>
            </a:pP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Актуализация перечня профессий и специальностей УГПС 13.00.00 (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проф. и специальностей</a:t>
            </a: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основании приказа № 1199)</a:t>
            </a:r>
          </a:p>
          <a:p>
            <a:pPr>
              <a:spcBef>
                <a:spcPts val="1800"/>
              </a:spcBef>
            </a:pP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Разработка проектов ПООП (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разработаны - 8</a:t>
            </a: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Федеральном Реестре – 6</a:t>
            </a: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Проведение всероссийской олимпиады профессионального мастерства (приняли участие </a:t>
            </a:r>
            <a:r>
              <a:rPr lang="ru-RU" sz="3600" b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свыше</a:t>
            </a: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колледжей </a:t>
            </a: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Организация структуры ФУМО СПО (в составе ФУМО СПО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колледжей</a:t>
            </a: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Налаживание контактов с отраслевыми СПК (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ЖКХ, машиностроения, строителей, РЖД,  лифтовой отрасли</a:t>
            </a: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90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832055" y="2665686"/>
            <a:ext cx="10527890" cy="18918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вопросу </a:t>
            </a:r>
          </a:p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актуализации перечня профессий и специальностей,  </a:t>
            </a:r>
          </a:p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сопряжения с проектами квалификаций </a:t>
            </a:r>
          </a:p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13.00.00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0" y="-1"/>
            <a:ext cx="1786759" cy="1545021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0" name="Прямоугольник 9"/>
          <p:cNvSpPr/>
          <p:nvPr/>
        </p:nvSpPr>
        <p:spPr>
          <a:xfrm>
            <a:off x="0" y="621166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111250, г. Москва, </a:t>
            </a:r>
            <a:r>
              <a:rPr lang="ru-RU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Красноказарменная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14, И-206</a:t>
            </a:r>
            <a: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>
              <a:solidFill>
                <a:srgbClr val="00008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тел./факс: (495) 362-7838, </a:t>
            </a:r>
            <a:r>
              <a:rPr lang="en-US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mail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umospo13</a:t>
            </a:r>
            <a:r>
              <a:rPr lang="ru-RU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@</a:t>
            </a:r>
            <a:r>
              <a:rPr lang="en-US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mail</a:t>
            </a:r>
            <a:r>
              <a:rPr lang="ru-RU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.</a:t>
            </a:r>
            <a:r>
              <a:rPr lang="en-US" u="sng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ru</a:t>
            </a:r>
            <a:endParaRPr lang="ru-RU" sz="2000" dirty="0">
              <a:solidFill>
                <a:srgbClr val="00008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1524000" y="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dirty="0" smtClean="0">
                <a:solidFill>
                  <a:srgbClr val="0070C0"/>
                </a:solidFill>
              </a:rPr>
              <a:t>ФЕДЕРАЛЬНОЕ УЧЕБНО-МЕТОДИЧЕСКОЕ ОБЪЕДИНЕНИЕ</a:t>
            </a: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rgbClr val="0070C0"/>
                </a:solidFill>
              </a:rPr>
              <a:t>В СИСТЕМЕ СРЕДНЕГО ПРОФЕССИОНАЛЬНОГО ОБРАЗОВАНИЯ</a:t>
            </a: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rgbClr val="0070C0"/>
                </a:solidFill>
              </a:rPr>
              <a:t>ПО УКРУПНЕННЫМ ГРУППАМ ПРОФЕССИЙ, СПЕЦИАЛЬНОСТЕЙ</a:t>
            </a: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rgbClr val="0070C0"/>
                </a:solidFill>
              </a:rPr>
              <a:t>13.00.00 ЭЛЕКТРО – И ТЕПЛОЭНЕРГЕТИКА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5415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Профессии и специальности УГПС 13.00.00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392898"/>
              </p:ext>
            </p:extLst>
          </p:nvPr>
        </p:nvGraphicFramePr>
        <p:xfrm>
          <a:off x="163833" y="864789"/>
          <a:ext cx="5259506" cy="56433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899">
                  <a:extLst>
                    <a:ext uri="{9D8B030D-6E8A-4147-A177-3AD203B41FA5}">
                      <a16:colId xmlns:a16="http://schemas.microsoft.com/office/drawing/2014/main" xmlns="" val="1962145871"/>
                    </a:ext>
                  </a:extLst>
                </a:gridCol>
                <a:gridCol w="1014668">
                  <a:extLst>
                    <a:ext uri="{9D8B030D-6E8A-4147-A177-3AD203B41FA5}">
                      <a16:colId xmlns:a16="http://schemas.microsoft.com/office/drawing/2014/main" xmlns="" val="942790318"/>
                    </a:ext>
                  </a:extLst>
                </a:gridCol>
                <a:gridCol w="3490939">
                  <a:extLst>
                    <a:ext uri="{9D8B030D-6E8A-4147-A177-3AD203B41FA5}">
                      <a16:colId xmlns:a16="http://schemas.microsoft.com/office/drawing/2014/main" xmlns="" val="4236531969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ФГОС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профессии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0235661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13.01.01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Машинист котлов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00670295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13.01.02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Машинист паровых турбин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53025067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13.01.03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Электрослесарь по ремонту оборудования электростанций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10910238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13.01.04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Слесарь по ремонту оборудования электростанций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6050226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13.01.05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Электромонтер по техническому обслуживанию электростанций и сетей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9318329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13.01.06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Электромонтер-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линейщик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монтажу воздушных линий высокого напряжения и контактной сети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76848870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13.01.07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Электромонтер по ремонту электросетей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7880402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13.01.08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Сборщик трансформаторов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52807209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13.01.09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Сборщик электрических машин и аппаратов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91739617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13.01.10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Электромонтер по ремонту и обслуживанию электрооборудования (по отраслям)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047129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13.01.11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Электромеханик по испытанию и ремонту электрооборудования летательных аппаратов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27004386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13.01.12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Сборщик электроизмерительных приборов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68235617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13.01.13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Электромонтажник-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схемщик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56524173"/>
                  </a:ext>
                </a:extLst>
              </a:tr>
              <a:tr h="11354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13.01.14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Электромеханик по лифтам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943881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323799"/>
              </p:ext>
            </p:extLst>
          </p:nvPr>
        </p:nvGraphicFramePr>
        <p:xfrm>
          <a:off x="6690757" y="864789"/>
          <a:ext cx="5259506" cy="4661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0057">
                  <a:extLst>
                    <a:ext uri="{9D8B030D-6E8A-4147-A177-3AD203B41FA5}">
                      <a16:colId xmlns:a16="http://schemas.microsoft.com/office/drawing/2014/main" xmlns="" val="3089906793"/>
                    </a:ext>
                  </a:extLst>
                </a:gridCol>
                <a:gridCol w="1030013">
                  <a:extLst>
                    <a:ext uri="{9D8B030D-6E8A-4147-A177-3AD203B41FA5}">
                      <a16:colId xmlns:a16="http://schemas.microsoft.com/office/drawing/2014/main" xmlns="" val="1429085095"/>
                    </a:ext>
                  </a:extLst>
                </a:gridCol>
                <a:gridCol w="3489436">
                  <a:extLst>
                    <a:ext uri="{9D8B030D-6E8A-4147-A177-3AD203B41FA5}">
                      <a16:colId xmlns:a16="http://schemas.microsoft.com/office/drawing/2014/main" xmlns="" val="156270805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ФГОС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специальности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00037244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13.02.01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Тепловые электрические станции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817151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13.02.02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Теплоснабжение и теплотехническое оборудование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37930588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13.02.03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Электрические станции, сети и системы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70090805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13.02.04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Гидроэлектроэнергетические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установки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33647978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13.02.05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 воды, топлива и смазочных материалов на электрических станциях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48948803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13.02.06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Релейная защита и автоматизация электроэнергетических систем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18738068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13.02.07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Электроснабжение (по отраслям)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64121355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13.02.08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Электроизоляционная, кабельная и конденсаторная техника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5603322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13.02.09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Монтаж и эксплуатация линий электропередачи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092040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13.02.10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Электрические машины и аппараты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806259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13.02.11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Техническая эксплуатация и обслуживание электрического и электромеханического оборудования (по отраслям)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9581196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854263" y="589258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от 29.10.2013 г. № 1199 «Об утверждении перечней профессий и специальностей среднего профессионального образования</a:t>
            </a:r>
            <a:r>
              <a:rPr lang="ru-RU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минобрнауки.рф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/документы/4793/файл/3683/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m1199.pdf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50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413846" y="1083281"/>
            <a:ext cx="11228331" cy="4356762"/>
          </a:xfrm>
        </p:spPr>
        <p:txBody>
          <a:bodyPr anchor="t">
            <a:no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lnSpc>
                <a:spcPct val="100000"/>
              </a:lnSpc>
              <a:spcBef>
                <a:spcPts val="1200"/>
              </a:spcBef>
              <a:buAutoNum type="arabicPeriod"/>
            </a:pPr>
            <a:r>
              <a:rPr lang="ru-RU" sz="20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Исключить*</a:t>
            </a: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следующие  профессии:</a:t>
            </a:r>
            <a:endParaRPr lang="ru-RU" sz="20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sz="20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13.01.08</a:t>
            </a: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Сборщик трансформаторов,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sz="20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13.01.11</a:t>
            </a: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Электромеханик по испытанию и ремонту электрооборудования летательных аппаратов,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sz="20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13.01.12</a:t>
            </a: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Сборщик электроизмерительных приборов;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sz="20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13.01.14</a:t>
            </a: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Электромеханик по лифтам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ru-RU" sz="20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Заменить**</a:t>
            </a: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13.01.02</a:t>
            </a: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Машинист паровых турбин на машинист энергоблока</a:t>
            </a:r>
            <a:endParaRPr lang="ru-RU" sz="20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Исключить</a:t>
            </a: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квалификацию «старший техник» во всех специальностях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на основании набора и выпуска учащихся по профессиям, по оценке ведущих энергетических компаний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по оценке ПАО «Мосэнерго»</a:t>
            </a:r>
            <a:endParaRPr lang="ru-RU" sz="20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lang="ru-RU" sz="20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8027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по актуализации перечня профессий и специальностей (приказ №1199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49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90267" y="0"/>
            <a:ext cx="10076110" cy="948283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Сопряжение перечня (приказ № 1199)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проектами квалификаций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413846" y="1268710"/>
            <a:ext cx="7076718" cy="4356762"/>
          </a:xfrm>
        </p:spPr>
        <p:txBody>
          <a:bodyPr anchor="t">
            <a:noAutofit/>
          </a:bodyPr>
          <a:lstStyle/>
          <a:p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Актуализировать </a:t>
            </a:r>
          </a:p>
          <a:p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профессий и специальностей</a:t>
            </a:r>
          </a:p>
          <a:p>
            <a:pPr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1199) </a:t>
            </a:r>
            <a:endParaRPr lang="en-US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800"/>
              </a:spcBef>
              <a:spcAft>
                <a:spcPts val="1800"/>
              </a:spcAft>
            </a:pPr>
            <a:endParaRPr lang="ru-RU" sz="20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</a:t>
            </a:r>
            <a:endParaRPr lang="en-US" sz="20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проектами квалификаций на основе профессиональных стандартов </a:t>
            </a:r>
            <a:endParaRPr lang="en-US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Минтруда России от 12 декабря  2016 г. №726н)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2512" y="538697"/>
            <a:ext cx="3836162" cy="545221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85921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8204" y="-1"/>
            <a:ext cx="11119946" cy="14859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квалификаций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электро- и теплоэнергетике</a:t>
            </a:r>
          </a:p>
        </p:txBody>
      </p:sp>
      <p:pic>
        <p:nvPicPr>
          <p:cNvPr id="13" name="Рисунок 1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413846" y="2128412"/>
            <a:ext cx="11454304" cy="4356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Квалификации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электроэнергетики и требования к нему включены в Реестр сведений о проведении независимой квалификации</a:t>
            </a:r>
          </a:p>
          <a:p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разработано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профессиональных квалификаций 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 по следующим направлениям: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Теплотехника и теплоснабжение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Релейная защита и автоматика</a:t>
            </a:r>
          </a:p>
          <a:p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Гидроэлектроэнергетические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установки</a:t>
            </a:r>
          </a:p>
          <a:p>
            <a:endParaRPr lang="ru-RU" u="sng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Проблема:</a:t>
            </a:r>
            <a:r>
              <a:rPr lang="ru-RU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разработаны квалификации не по всем направлениям</a:t>
            </a:r>
            <a:endParaRPr lang="ru-RU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3846" y="6300508"/>
            <a:ext cx="102082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www.orael.ru/professional_skills/nezavisimaya-otsenka-kvalifikatsii/professionalnye-kvalifikatsii</a:t>
            </a:r>
            <a:r>
              <a:rPr lang="en-US" dirty="0">
                <a:hlinkClick r:id="rId3"/>
              </a:rPr>
              <a:t>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174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076009" y="37434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 сопряжения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профессий и специальностей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квалификаций на основе ПС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2"/>
          <p:cNvSpPr>
            <a:spLocks noGrp="1"/>
          </p:cNvSpPr>
          <p:nvPr>
            <p:ph idx="1"/>
          </p:nvPr>
        </p:nvSpPr>
        <p:spPr>
          <a:xfrm>
            <a:off x="719644" y="2115668"/>
            <a:ext cx="11228331" cy="3313582"/>
          </a:xfrm>
        </p:spPr>
        <p:txBody>
          <a:bodyPr anchor="t">
            <a:no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sz="2000" dirty="0" smtClean="0">
                <a:solidFill>
                  <a:srgbClr val="C00000"/>
                </a:solidFill>
              </a:rPr>
              <a:t>1. </a:t>
            </a:r>
            <a:r>
              <a:rPr lang="ru-RU" sz="2000" dirty="0" smtClean="0"/>
              <a:t>Выпускник </a:t>
            </a:r>
            <a:r>
              <a:rPr lang="ru-RU" sz="2000" dirty="0"/>
              <a:t>СПО может быть назначен на должность мастера при наличии стажа работы не менее 3 лет (ЕКС), поэтому </a:t>
            </a:r>
            <a:r>
              <a:rPr lang="ru-RU" sz="2000" dirty="0">
                <a:solidFill>
                  <a:srgbClr val="C00000"/>
                </a:solidFill>
              </a:rPr>
              <a:t>выпускники СПО не могут сертифицироваться на должность </a:t>
            </a:r>
            <a:r>
              <a:rPr lang="ru-RU" sz="2000" dirty="0" smtClean="0">
                <a:solidFill>
                  <a:srgbClr val="C00000"/>
                </a:solidFill>
              </a:rPr>
              <a:t>мастера согласно проекту квалификации</a:t>
            </a:r>
            <a:endParaRPr lang="ru-RU" sz="2000" b="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/>
              <a:t>Уровни квалификации 3-6  также имеют ограничения по стажу работы (не менее 3 лет)</a:t>
            </a:r>
            <a:endParaRPr lang="ru-RU" sz="20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 smtClean="0"/>
              <a:t>Выпускник </a:t>
            </a:r>
            <a:r>
              <a:rPr lang="ru-RU" sz="2000" dirty="0"/>
              <a:t>системы СПО может сертифицироваться только по рабочим профессиям без ограничений по стажу </a:t>
            </a:r>
            <a:r>
              <a:rPr lang="ru-RU" sz="2000" dirty="0" smtClean="0"/>
              <a:t>работы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/>
              <a:t>В разных </a:t>
            </a:r>
            <a:r>
              <a:rPr lang="ru-RU" sz="2000" dirty="0" smtClean="0"/>
              <a:t>квалификациях </a:t>
            </a:r>
            <a:r>
              <a:rPr lang="ru-RU" sz="2000" dirty="0"/>
              <a:t>ограничения по опыту работы для разных уровней </a:t>
            </a:r>
            <a:r>
              <a:rPr lang="ru-RU" sz="2000" dirty="0" smtClean="0"/>
              <a:t>квалификации</a:t>
            </a:r>
            <a:endParaRPr lang="ru-RU" sz="20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20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014904" y="371528"/>
            <a:ext cx="10076110" cy="16764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 сопряжения 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 профессий и специальностей 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квалификаций на основе ПС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0" name="Объект 2"/>
          <p:cNvSpPr>
            <a:spLocks noGrp="1"/>
          </p:cNvSpPr>
          <p:nvPr>
            <p:ph idx="1"/>
          </p:nvPr>
        </p:nvSpPr>
        <p:spPr>
          <a:xfrm>
            <a:off x="438793" y="2545348"/>
            <a:ext cx="11228331" cy="3313582"/>
          </a:xfrm>
        </p:spPr>
        <p:txBody>
          <a:bodyPr anchor="t">
            <a:no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AutoNum type="arabicPeriod"/>
            </a:pPr>
            <a:r>
              <a:rPr lang="ru-RU" sz="2000" dirty="0" smtClean="0"/>
              <a:t>Предусмотреть </a:t>
            </a:r>
            <a:r>
              <a:rPr lang="ru-RU" sz="2000" dirty="0" smtClean="0">
                <a:solidFill>
                  <a:srgbClr val="C00000"/>
                </a:solidFill>
              </a:rPr>
              <a:t>для работников уровень квалификации не выше 3,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sz="2000" dirty="0">
                <a:solidFill>
                  <a:srgbClr val="C00000"/>
                </a:solidFill>
              </a:rPr>
              <a:t> </a:t>
            </a:r>
            <a:r>
              <a:rPr lang="ru-RU" sz="2000" dirty="0" smtClean="0">
                <a:solidFill>
                  <a:srgbClr val="C00000"/>
                </a:solidFill>
              </a:rPr>
              <a:t>                                      для специалистов –                                                          4 и выше.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sz="2000" dirty="0" smtClean="0"/>
              <a:t>2.       Упорядочить ограничения по опыту работы</a:t>
            </a:r>
            <a:endParaRPr lang="ru-RU" sz="2000" b="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lang="ru-RU" sz="20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9157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AAE668E5B85D4A43986E7F22B847B726" ma:contentTypeVersion="1" ma:contentTypeDescription="Создание документа." ma:contentTypeScope="" ma:versionID="e33429aa9f151113ff805b5572d3348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a10c82831e5d625bbb0173136b0368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Дата начала расписания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Дата окончания расписания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54F4DE8-4944-4D66-A98C-C27ACC1B7DA8}"/>
</file>

<file path=customXml/itemProps2.xml><?xml version="1.0" encoding="utf-8"?>
<ds:datastoreItem xmlns:ds="http://schemas.openxmlformats.org/officeDocument/2006/customXml" ds:itemID="{E1D35022-F95C-4BBD-964A-4E2BD23A9DD8}"/>
</file>

<file path=customXml/itemProps3.xml><?xml version="1.0" encoding="utf-8"?>
<ds:datastoreItem xmlns:ds="http://schemas.openxmlformats.org/officeDocument/2006/customXml" ds:itemID="{90124868-A4B7-4C7B-BD09-5B8F16DD5336}"/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1096</Words>
  <Application>Microsoft Office PowerPoint</Application>
  <PresentationFormat>Произвольный</PresentationFormat>
  <Paragraphs>201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Итоги деятельности  и перспективы развития ФУМО 13.00.00   зам. председателя ФУМО СПО                     к.т.н. Егошина О.В.</vt:lpstr>
      <vt:lpstr>Достижения ФУМО 13.00.00</vt:lpstr>
      <vt:lpstr>Презентация PowerPoint</vt:lpstr>
      <vt:lpstr>Профессии и специальности УГПС 13.00.00</vt:lpstr>
      <vt:lpstr>Предложения по актуализации перечня профессий и специальностей (приказ №1199)</vt:lpstr>
      <vt:lpstr>Сопряжение перечня (приказ № 1199) с проектами квалификаций</vt:lpstr>
      <vt:lpstr>Перечень профессиональных квалификаций  в электро- и теплоэнергетике</vt:lpstr>
      <vt:lpstr>Проблемы  в части сопряжения  перечня профессий и специальностей  и квалификаций на основе ПС</vt:lpstr>
      <vt:lpstr>Предложения  в части сопряжения  перечня профессий и специальностей  и квалификаций на основе ПС</vt:lpstr>
      <vt:lpstr>к вопросу актуализированных ФГОС</vt:lpstr>
      <vt:lpstr>Количество актуализированных ФГОС  по 13.00.00</vt:lpstr>
      <vt:lpstr>К вопросу актуализированных ФГОС СПО</vt:lpstr>
      <vt:lpstr>СПАСИБО ЗА ВНИМАНИЕ!</vt:lpstr>
    </vt:vector>
  </TitlesOfParts>
  <Company>ФГБОУ ВО "НИУ "МЭИ"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деятельности и перспективы развития ФУМО СПО 13.00.00</dc:title>
  <dc:creator>Васьков Алексей</dc:creator>
  <cp:lastModifiedBy>СХТМ</cp:lastModifiedBy>
  <cp:revision>89</cp:revision>
  <dcterms:created xsi:type="dcterms:W3CDTF">2018-03-28T12:04:24Z</dcterms:created>
  <dcterms:modified xsi:type="dcterms:W3CDTF">2018-10-18T08:14:18Z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0x010100AAE668E5B85D4A43986E7F22B847B726</vt:lpwstr>
  </property>
</Properties>
</file>