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2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1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13.xml" ContentType="application/vnd.openxmlformats-officedocument.presentationml.slide+xml"/>
  <Override PartName="/ppt/slides/slide16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heme/theme1.xml" ContentType="application/vnd.openxmlformats-officedocument.theme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diagrams/layout2.xml" ContentType="application/vnd.openxmlformats-officedocument.drawingml.diagramLayout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diagrams/colors1.xml" ContentType="application/vnd.openxmlformats-officedocument.drawingml.diagramColors+xml"/>
  <Override PartName="/ppt/theme/theme2.xml" ContentType="application/vnd.openxmlformats-officedocument.theme+xml"/>
  <Override PartName="/ppt/diagrams/drawing1.xml" ContentType="application/vnd.ms-office.drawingml.diagramDrawing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sldIdLst>
    <p:sldId id="256" r:id="rId2"/>
    <p:sldId id="286" r:id="rId3"/>
    <p:sldId id="290" r:id="rId4"/>
    <p:sldId id="289" r:id="rId5"/>
    <p:sldId id="291" r:id="rId6"/>
    <p:sldId id="295" r:id="rId7"/>
    <p:sldId id="314" r:id="rId8"/>
    <p:sldId id="315" r:id="rId9"/>
    <p:sldId id="316" r:id="rId10"/>
    <p:sldId id="317" r:id="rId11"/>
    <p:sldId id="318" r:id="rId12"/>
    <p:sldId id="320" r:id="rId13"/>
    <p:sldId id="321" r:id="rId14"/>
    <p:sldId id="322" r:id="rId15"/>
    <p:sldId id="323" r:id="rId16"/>
    <p:sldId id="324" r:id="rId17"/>
    <p:sldId id="327" r:id="rId18"/>
    <p:sldId id="325" r:id="rId19"/>
    <p:sldId id="328" r:id="rId20"/>
    <p:sldId id="326" r:id="rId21"/>
    <p:sldId id="278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Васьков Алексей" initials="vag" lastIdx="1" clrIdx="0">
    <p:extLst>
      <p:ext uri="{19B8F6BF-5375-455C-9EA6-DF929625EA0E}">
        <p15:presenceInfo xmlns:p15="http://schemas.microsoft.com/office/powerpoint/2012/main" userId="Васьков Алексей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84412" autoAdjust="0"/>
  </p:normalViewPr>
  <p:slideViewPr>
    <p:cSldViewPr snapToGrid="0">
      <p:cViewPr varScale="1">
        <p:scale>
          <a:sx n="77" d="100"/>
          <a:sy n="77" d="100"/>
        </p:scale>
        <p:origin x="109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openxmlformats.org/officeDocument/2006/relationships/customXml" Target="../customXml/item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99077B-68FE-47D8-80F6-283E573038EA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6CF5043-470A-4556-B614-DA46251F848F}">
      <dgm:prSet phldrT="[Текст]"/>
      <dgm:spPr/>
      <dgm:t>
        <a:bodyPr/>
        <a:lstStyle/>
        <a:p>
          <a:r>
            <a:rPr lang="ru-RU" dirty="0" smtClean="0"/>
            <a:t>Перечень образовательных учреждений</a:t>
          </a:r>
          <a:endParaRPr lang="ru-RU" dirty="0"/>
        </a:p>
      </dgm:t>
    </dgm:pt>
    <dgm:pt modelId="{1CD9112D-C816-4E89-95B0-192570DB6B0C}" type="parTrans" cxnId="{52FF5EA7-8493-4E44-8D45-35AB71F7F8FB}">
      <dgm:prSet/>
      <dgm:spPr/>
      <dgm:t>
        <a:bodyPr/>
        <a:lstStyle/>
        <a:p>
          <a:endParaRPr lang="ru-RU"/>
        </a:p>
      </dgm:t>
    </dgm:pt>
    <dgm:pt modelId="{E18C01FB-2AC3-4D24-AC15-D5FE82F1F475}" type="sibTrans" cxnId="{52FF5EA7-8493-4E44-8D45-35AB71F7F8FB}">
      <dgm:prSet/>
      <dgm:spPr/>
      <dgm:t>
        <a:bodyPr/>
        <a:lstStyle/>
        <a:p>
          <a:endParaRPr lang="ru-RU"/>
        </a:p>
      </dgm:t>
    </dgm:pt>
    <dgm:pt modelId="{8ABEEF88-29F2-4854-B423-65A2BF7FCFE6}">
      <dgm:prSet phldrT="[Текст]" custT="1"/>
      <dgm:spPr/>
      <dgm:t>
        <a:bodyPr/>
        <a:lstStyle/>
        <a:p>
          <a:r>
            <a:rPr lang="ru-RU" sz="1600" dirty="0" smtClean="0"/>
            <a:t>Все образовательные учреждения</a:t>
          </a:r>
          <a:endParaRPr lang="ru-RU" sz="1600" dirty="0"/>
        </a:p>
      </dgm:t>
    </dgm:pt>
    <dgm:pt modelId="{01979F3A-53AF-4290-992A-1777564B026D}" type="parTrans" cxnId="{188AC250-E50A-47A8-B71C-815DA1F3F16F}">
      <dgm:prSet/>
      <dgm:spPr/>
      <dgm:t>
        <a:bodyPr/>
        <a:lstStyle/>
        <a:p>
          <a:endParaRPr lang="ru-RU"/>
        </a:p>
      </dgm:t>
    </dgm:pt>
    <dgm:pt modelId="{6A0A71D9-CC0F-4CCF-9B47-4D74FB9EA2BE}" type="sibTrans" cxnId="{188AC250-E50A-47A8-B71C-815DA1F3F16F}">
      <dgm:prSet/>
      <dgm:spPr/>
      <dgm:t>
        <a:bodyPr/>
        <a:lstStyle/>
        <a:p>
          <a:endParaRPr lang="ru-RU"/>
        </a:p>
      </dgm:t>
    </dgm:pt>
    <dgm:pt modelId="{2DF57414-6582-42B3-A547-03682358C1EB}">
      <dgm:prSet phldrT="[Текст]"/>
      <dgm:spPr/>
      <dgm:t>
        <a:bodyPr/>
        <a:lstStyle/>
        <a:p>
          <a:r>
            <a:rPr lang="ru-RU" dirty="0" smtClean="0"/>
            <a:t>Подготовка по профессиям и специальностям</a:t>
          </a:r>
          <a:endParaRPr lang="ru-RU" dirty="0"/>
        </a:p>
      </dgm:t>
    </dgm:pt>
    <dgm:pt modelId="{572E42EF-F9C5-4242-A974-A761B91D3128}" type="parTrans" cxnId="{9A9BD719-9F16-44D3-B767-B036E51137B9}">
      <dgm:prSet/>
      <dgm:spPr/>
      <dgm:t>
        <a:bodyPr/>
        <a:lstStyle/>
        <a:p>
          <a:endParaRPr lang="ru-RU"/>
        </a:p>
      </dgm:t>
    </dgm:pt>
    <dgm:pt modelId="{872226F9-E152-46ED-8646-91D2A97AB9B9}" type="sibTrans" cxnId="{9A9BD719-9F16-44D3-B767-B036E51137B9}">
      <dgm:prSet/>
      <dgm:spPr/>
      <dgm:t>
        <a:bodyPr/>
        <a:lstStyle/>
        <a:p>
          <a:endParaRPr lang="ru-RU"/>
        </a:p>
      </dgm:t>
    </dgm:pt>
    <dgm:pt modelId="{DC40AA9C-A848-4E46-8C31-4E8F7E56FE8B}">
      <dgm:prSet phldrT="[Текст]" custT="1"/>
      <dgm:spPr/>
      <dgm:t>
        <a:bodyPr/>
        <a:lstStyle/>
        <a:p>
          <a:r>
            <a:rPr lang="ru-RU" sz="1600" dirty="0" smtClean="0"/>
            <a:t>Образовательные учреждения, осуществляющие соответствующую подготовку</a:t>
          </a:r>
          <a:endParaRPr lang="ru-RU" sz="1600" dirty="0"/>
        </a:p>
      </dgm:t>
    </dgm:pt>
    <dgm:pt modelId="{E91CCFC8-E08B-4D35-BC30-9D83C4C51737}" type="parTrans" cxnId="{ABFBE5AF-1358-4D0C-A711-086556AA6CAC}">
      <dgm:prSet/>
      <dgm:spPr/>
      <dgm:t>
        <a:bodyPr/>
        <a:lstStyle/>
        <a:p>
          <a:endParaRPr lang="ru-RU"/>
        </a:p>
      </dgm:t>
    </dgm:pt>
    <dgm:pt modelId="{7E614D69-90B5-4B9B-A994-1D29A0A188E2}" type="sibTrans" cxnId="{ABFBE5AF-1358-4D0C-A711-086556AA6CAC}">
      <dgm:prSet/>
      <dgm:spPr/>
      <dgm:t>
        <a:bodyPr/>
        <a:lstStyle/>
        <a:p>
          <a:endParaRPr lang="ru-RU"/>
        </a:p>
      </dgm:t>
    </dgm:pt>
    <dgm:pt modelId="{8B612CCA-58DE-49B3-AA96-C087C041D053}">
      <dgm:prSet phldrT="[Текст]"/>
      <dgm:spPr/>
      <dgm:t>
        <a:bodyPr/>
        <a:lstStyle/>
        <a:p>
          <a:r>
            <a:rPr lang="ru-RU" dirty="0" smtClean="0"/>
            <a:t>Члены ФУМО СПО 13.00.00</a:t>
          </a:r>
          <a:endParaRPr lang="ru-RU" dirty="0"/>
        </a:p>
      </dgm:t>
    </dgm:pt>
    <dgm:pt modelId="{ECEF00AC-03B1-46A9-AABE-C785A1F86C69}" type="parTrans" cxnId="{9707EEED-DDAA-47F0-92A5-4987049AA5BF}">
      <dgm:prSet/>
      <dgm:spPr/>
      <dgm:t>
        <a:bodyPr/>
        <a:lstStyle/>
        <a:p>
          <a:endParaRPr lang="ru-RU"/>
        </a:p>
      </dgm:t>
    </dgm:pt>
    <dgm:pt modelId="{EEED26F3-72BD-4DC5-AB62-B2B2CEEAA052}" type="sibTrans" cxnId="{9707EEED-DDAA-47F0-92A5-4987049AA5BF}">
      <dgm:prSet/>
      <dgm:spPr/>
      <dgm:t>
        <a:bodyPr/>
        <a:lstStyle/>
        <a:p>
          <a:endParaRPr lang="ru-RU"/>
        </a:p>
      </dgm:t>
    </dgm:pt>
    <dgm:pt modelId="{B3C98EC8-9364-48C3-AFB6-68DEFC7B62E4}">
      <dgm:prSet phldrT="[Текст]" custT="1"/>
      <dgm:spPr/>
      <dgm:t>
        <a:bodyPr/>
        <a:lstStyle/>
        <a:p>
          <a:r>
            <a:rPr lang="ru-RU" sz="1600" dirty="0" smtClean="0"/>
            <a:t>В рабочую группу входят образовательные учреждения -  члены ФУМО</a:t>
          </a:r>
          <a:endParaRPr lang="ru-RU" sz="1600" dirty="0"/>
        </a:p>
      </dgm:t>
    </dgm:pt>
    <dgm:pt modelId="{F3431160-A74A-4B7E-972D-737DA49C5F8F}" type="parTrans" cxnId="{0E291AE5-06E3-46EA-B377-221AFB2982BC}">
      <dgm:prSet/>
      <dgm:spPr/>
      <dgm:t>
        <a:bodyPr/>
        <a:lstStyle/>
        <a:p>
          <a:endParaRPr lang="ru-RU"/>
        </a:p>
      </dgm:t>
    </dgm:pt>
    <dgm:pt modelId="{9FBF8F84-B946-4D15-BCCD-37411054D07C}" type="sibTrans" cxnId="{0E291AE5-06E3-46EA-B377-221AFB2982BC}">
      <dgm:prSet/>
      <dgm:spPr/>
      <dgm:t>
        <a:bodyPr/>
        <a:lstStyle/>
        <a:p>
          <a:endParaRPr lang="ru-RU"/>
        </a:p>
      </dgm:t>
    </dgm:pt>
    <dgm:pt modelId="{8BF5BCD3-C3C6-4301-9A9E-6634E9794C6D}" type="pres">
      <dgm:prSet presAssocID="{9099077B-68FE-47D8-80F6-283E573038EA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738AE1DC-ACAA-4C87-AE9E-FEBA8A37F58B}" type="pres">
      <dgm:prSet presAssocID="{86CF5043-470A-4556-B614-DA46251F848F}" presName="composite" presStyleCnt="0"/>
      <dgm:spPr/>
    </dgm:pt>
    <dgm:pt modelId="{EEF85154-9BEE-4368-845E-3AF0646899BF}" type="pres">
      <dgm:prSet presAssocID="{86CF5043-470A-4556-B614-DA46251F848F}" presName="bentUpArrow1" presStyleLbl="alignImgPlace1" presStyleIdx="0" presStyleCnt="2"/>
      <dgm:spPr/>
    </dgm:pt>
    <dgm:pt modelId="{746167D0-4A82-4EDB-B1D0-B19EB3C4E4AE}" type="pres">
      <dgm:prSet presAssocID="{86CF5043-470A-4556-B614-DA46251F848F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A5ABC6-3CBE-4456-A746-1A95A02F3B70}" type="pres">
      <dgm:prSet presAssocID="{86CF5043-470A-4556-B614-DA46251F848F}" presName="ChildText" presStyleLbl="revTx" presStyleIdx="0" presStyleCnt="3" custScaleX="123974" custLinFactNeighborX="1242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E8FA7C-B21C-4422-8A5D-56D90B2C7CC1}" type="pres">
      <dgm:prSet presAssocID="{E18C01FB-2AC3-4D24-AC15-D5FE82F1F475}" presName="sibTrans" presStyleCnt="0"/>
      <dgm:spPr/>
    </dgm:pt>
    <dgm:pt modelId="{155DAEF5-BECE-439B-A3C9-E0989514EC83}" type="pres">
      <dgm:prSet presAssocID="{2DF57414-6582-42B3-A547-03682358C1EB}" presName="composite" presStyleCnt="0"/>
      <dgm:spPr/>
    </dgm:pt>
    <dgm:pt modelId="{733E0DF7-BCA0-4257-A2C3-D7A9A50AE2A2}" type="pres">
      <dgm:prSet presAssocID="{2DF57414-6582-42B3-A547-03682358C1EB}" presName="bentUpArrow1" presStyleLbl="alignImgPlace1" presStyleIdx="1" presStyleCnt="2"/>
      <dgm:spPr/>
    </dgm:pt>
    <dgm:pt modelId="{BE278D52-6336-4560-AEEB-9C8A5A36D780}" type="pres">
      <dgm:prSet presAssocID="{2DF57414-6582-42B3-A547-03682358C1EB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604D0D-38EB-4F4D-9051-46B123A65536}" type="pres">
      <dgm:prSet presAssocID="{2DF57414-6582-42B3-A547-03682358C1EB}" presName="ChildText" presStyleLbl="revTx" presStyleIdx="1" presStyleCnt="3" custScaleX="128335" custLinFactNeighborX="13152" custLinFactNeighborY="46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DC46CC-3821-4617-A4D1-042F795F0E15}" type="pres">
      <dgm:prSet presAssocID="{872226F9-E152-46ED-8646-91D2A97AB9B9}" presName="sibTrans" presStyleCnt="0"/>
      <dgm:spPr/>
    </dgm:pt>
    <dgm:pt modelId="{AF12C49D-9685-4472-B171-4EDED40AB20D}" type="pres">
      <dgm:prSet presAssocID="{8B612CCA-58DE-49B3-AA96-C087C041D053}" presName="composite" presStyleCnt="0"/>
      <dgm:spPr/>
    </dgm:pt>
    <dgm:pt modelId="{0EDA0631-6207-43D2-9E15-CD854347CB80}" type="pres">
      <dgm:prSet presAssocID="{8B612CCA-58DE-49B3-AA96-C087C041D053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998008-EBFF-4CE1-B033-7E0DC86233D9}" type="pres">
      <dgm:prSet presAssocID="{8B612CCA-58DE-49B3-AA96-C087C041D053}" presName="FinalChildText" presStyleLbl="revTx" presStyleIdx="2" presStyleCnt="3" custScaleX="123432" custLinFactNeighborX="10960" custLinFactNeighborY="281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707EEED-DDAA-47F0-92A5-4987049AA5BF}" srcId="{9099077B-68FE-47D8-80F6-283E573038EA}" destId="{8B612CCA-58DE-49B3-AA96-C087C041D053}" srcOrd="2" destOrd="0" parTransId="{ECEF00AC-03B1-46A9-AABE-C785A1F86C69}" sibTransId="{EEED26F3-72BD-4DC5-AB62-B2B2CEEAA052}"/>
    <dgm:cxn modelId="{64A2819A-CF9C-42BC-9084-6DE16282A148}" type="presOf" srcId="{8ABEEF88-29F2-4854-B423-65A2BF7FCFE6}" destId="{C6A5ABC6-3CBE-4456-A746-1A95A02F3B70}" srcOrd="0" destOrd="0" presId="urn:microsoft.com/office/officeart/2005/8/layout/StepDownProcess"/>
    <dgm:cxn modelId="{E8C95A76-160D-4381-83E5-FD08FF06B7DF}" type="presOf" srcId="{B3C98EC8-9364-48C3-AFB6-68DEFC7B62E4}" destId="{D0998008-EBFF-4CE1-B033-7E0DC86233D9}" srcOrd="0" destOrd="0" presId="urn:microsoft.com/office/officeart/2005/8/layout/StepDownProcess"/>
    <dgm:cxn modelId="{188AC250-E50A-47A8-B71C-815DA1F3F16F}" srcId="{86CF5043-470A-4556-B614-DA46251F848F}" destId="{8ABEEF88-29F2-4854-B423-65A2BF7FCFE6}" srcOrd="0" destOrd="0" parTransId="{01979F3A-53AF-4290-992A-1777564B026D}" sibTransId="{6A0A71D9-CC0F-4CCF-9B47-4D74FB9EA2BE}"/>
    <dgm:cxn modelId="{C9A88914-9AE5-44D5-AEEC-2C19BE554EB9}" type="presOf" srcId="{9099077B-68FE-47D8-80F6-283E573038EA}" destId="{8BF5BCD3-C3C6-4301-9A9E-6634E9794C6D}" srcOrd="0" destOrd="0" presId="urn:microsoft.com/office/officeart/2005/8/layout/StepDownProcess"/>
    <dgm:cxn modelId="{0E291AE5-06E3-46EA-B377-221AFB2982BC}" srcId="{8B612CCA-58DE-49B3-AA96-C087C041D053}" destId="{B3C98EC8-9364-48C3-AFB6-68DEFC7B62E4}" srcOrd="0" destOrd="0" parTransId="{F3431160-A74A-4B7E-972D-737DA49C5F8F}" sibTransId="{9FBF8F84-B946-4D15-BCCD-37411054D07C}"/>
    <dgm:cxn modelId="{9A9BD719-9F16-44D3-B767-B036E51137B9}" srcId="{9099077B-68FE-47D8-80F6-283E573038EA}" destId="{2DF57414-6582-42B3-A547-03682358C1EB}" srcOrd="1" destOrd="0" parTransId="{572E42EF-F9C5-4242-A974-A761B91D3128}" sibTransId="{872226F9-E152-46ED-8646-91D2A97AB9B9}"/>
    <dgm:cxn modelId="{56CE069A-A00C-46CD-9A78-EF21149C5B98}" type="presOf" srcId="{8B612CCA-58DE-49B3-AA96-C087C041D053}" destId="{0EDA0631-6207-43D2-9E15-CD854347CB80}" srcOrd="0" destOrd="0" presId="urn:microsoft.com/office/officeart/2005/8/layout/StepDownProcess"/>
    <dgm:cxn modelId="{7120BDED-C3AF-4597-9903-5F60EF0957DF}" type="presOf" srcId="{86CF5043-470A-4556-B614-DA46251F848F}" destId="{746167D0-4A82-4EDB-B1D0-B19EB3C4E4AE}" srcOrd="0" destOrd="0" presId="urn:microsoft.com/office/officeart/2005/8/layout/StepDownProcess"/>
    <dgm:cxn modelId="{AB281BAF-07EC-4FF2-848C-553D85795E7F}" type="presOf" srcId="{DC40AA9C-A848-4E46-8C31-4E8F7E56FE8B}" destId="{2F604D0D-38EB-4F4D-9051-46B123A65536}" srcOrd="0" destOrd="0" presId="urn:microsoft.com/office/officeart/2005/8/layout/StepDownProcess"/>
    <dgm:cxn modelId="{ABFBE5AF-1358-4D0C-A711-086556AA6CAC}" srcId="{2DF57414-6582-42B3-A547-03682358C1EB}" destId="{DC40AA9C-A848-4E46-8C31-4E8F7E56FE8B}" srcOrd="0" destOrd="0" parTransId="{E91CCFC8-E08B-4D35-BC30-9D83C4C51737}" sibTransId="{7E614D69-90B5-4B9B-A994-1D29A0A188E2}"/>
    <dgm:cxn modelId="{B8CBB3F3-EEFC-445E-85A6-94E032532ACE}" type="presOf" srcId="{2DF57414-6582-42B3-A547-03682358C1EB}" destId="{BE278D52-6336-4560-AEEB-9C8A5A36D780}" srcOrd="0" destOrd="0" presId="urn:microsoft.com/office/officeart/2005/8/layout/StepDownProcess"/>
    <dgm:cxn modelId="{52FF5EA7-8493-4E44-8D45-35AB71F7F8FB}" srcId="{9099077B-68FE-47D8-80F6-283E573038EA}" destId="{86CF5043-470A-4556-B614-DA46251F848F}" srcOrd="0" destOrd="0" parTransId="{1CD9112D-C816-4E89-95B0-192570DB6B0C}" sibTransId="{E18C01FB-2AC3-4D24-AC15-D5FE82F1F475}"/>
    <dgm:cxn modelId="{2C57F46C-8712-4343-B9EB-6A1E34536086}" type="presParOf" srcId="{8BF5BCD3-C3C6-4301-9A9E-6634E9794C6D}" destId="{738AE1DC-ACAA-4C87-AE9E-FEBA8A37F58B}" srcOrd="0" destOrd="0" presId="urn:microsoft.com/office/officeart/2005/8/layout/StepDownProcess"/>
    <dgm:cxn modelId="{72D5FB3C-1690-4E75-B92F-7EE13565BC14}" type="presParOf" srcId="{738AE1DC-ACAA-4C87-AE9E-FEBA8A37F58B}" destId="{EEF85154-9BEE-4368-845E-3AF0646899BF}" srcOrd="0" destOrd="0" presId="urn:microsoft.com/office/officeart/2005/8/layout/StepDownProcess"/>
    <dgm:cxn modelId="{B67B2FF4-26F3-42B5-94EF-4AEF31404B14}" type="presParOf" srcId="{738AE1DC-ACAA-4C87-AE9E-FEBA8A37F58B}" destId="{746167D0-4A82-4EDB-B1D0-B19EB3C4E4AE}" srcOrd="1" destOrd="0" presId="urn:microsoft.com/office/officeart/2005/8/layout/StepDownProcess"/>
    <dgm:cxn modelId="{FBBF2E1A-D7B4-4471-B32C-7EEDE5EEC8AD}" type="presParOf" srcId="{738AE1DC-ACAA-4C87-AE9E-FEBA8A37F58B}" destId="{C6A5ABC6-3CBE-4456-A746-1A95A02F3B70}" srcOrd="2" destOrd="0" presId="urn:microsoft.com/office/officeart/2005/8/layout/StepDownProcess"/>
    <dgm:cxn modelId="{D99B0520-58E3-43AE-AD79-BD9B6D897B97}" type="presParOf" srcId="{8BF5BCD3-C3C6-4301-9A9E-6634E9794C6D}" destId="{BBE8FA7C-B21C-4422-8A5D-56D90B2C7CC1}" srcOrd="1" destOrd="0" presId="urn:microsoft.com/office/officeart/2005/8/layout/StepDownProcess"/>
    <dgm:cxn modelId="{E39EBC34-D3C9-42DA-861B-D2040B5D86C7}" type="presParOf" srcId="{8BF5BCD3-C3C6-4301-9A9E-6634E9794C6D}" destId="{155DAEF5-BECE-439B-A3C9-E0989514EC83}" srcOrd="2" destOrd="0" presId="urn:microsoft.com/office/officeart/2005/8/layout/StepDownProcess"/>
    <dgm:cxn modelId="{FE240C28-92D4-440D-AD58-598112040308}" type="presParOf" srcId="{155DAEF5-BECE-439B-A3C9-E0989514EC83}" destId="{733E0DF7-BCA0-4257-A2C3-D7A9A50AE2A2}" srcOrd="0" destOrd="0" presId="urn:microsoft.com/office/officeart/2005/8/layout/StepDownProcess"/>
    <dgm:cxn modelId="{3E9D80AB-EC21-402C-BC6F-7B4A1F9FA521}" type="presParOf" srcId="{155DAEF5-BECE-439B-A3C9-E0989514EC83}" destId="{BE278D52-6336-4560-AEEB-9C8A5A36D780}" srcOrd="1" destOrd="0" presId="urn:microsoft.com/office/officeart/2005/8/layout/StepDownProcess"/>
    <dgm:cxn modelId="{5D1C90B4-1312-4BA8-BF2C-F37E6C0A8883}" type="presParOf" srcId="{155DAEF5-BECE-439B-A3C9-E0989514EC83}" destId="{2F604D0D-38EB-4F4D-9051-46B123A65536}" srcOrd="2" destOrd="0" presId="urn:microsoft.com/office/officeart/2005/8/layout/StepDownProcess"/>
    <dgm:cxn modelId="{01F005DF-F655-4B8C-A2DD-D738018A7FE2}" type="presParOf" srcId="{8BF5BCD3-C3C6-4301-9A9E-6634E9794C6D}" destId="{08DC46CC-3821-4617-A4D1-042F795F0E15}" srcOrd="3" destOrd="0" presId="urn:microsoft.com/office/officeart/2005/8/layout/StepDownProcess"/>
    <dgm:cxn modelId="{AF0740E9-C748-4AAD-8C6C-CABE2F88033C}" type="presParOf" srcId="{8BF5BCD3-C3C6-4301-9A9E-6634E9794C6D}" destId="{AF12C49D-9685-4472-B171-4EDED40AB20D}" srcOrd="4" destOrd="0" presId="urn:microsoft.com/office/officeart/2005/8/layout/StepDownProcess"/>
    <dgm:cxn modelId="{1C1F90C7-0738-4E29-9DAA-79C88A9DD8BF}" type="presParOf" srcId="{AF12C49D-9685-4472-B171-4EDED40AB20D}" destId="{0EDA0631-6207-43D2-9E15-CD854347CB80}" srcOrd="0" destOrd="0" presId="urn:microsoft.com/office/officeart/2005/8/layout/StepDownProcess"/>
    <dgm:cxn modelId="{E9F5C57C-0E5C-4050-BC38-E87236E88176}" type="presParOf" srcId="{AF12C49D-9685-4472-B171-4EDED40AB20D}" destId="{D0998008-EBFF-4CE1-B033-7E0DC86233D9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99077B-68FE-47D8-80F6-283E573038EA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6CF5043-470A-4556-B614-DA46251F848F}">
      <dgm:prSet phldrT="[Текст]"/>
      <dgm:spPr/>
      <dgm:t>
        <a:bodyPr/>
        <a:lstStyle/>
        <a:p>
          <a:r>
            <a:rPr lang="ru-RU" dirty="0" smtClean="0"/>
            <a:t>Разработка проекта ФГОС</a:t>
          </a:r>
          <a:endParaRPr lang="ru-RU" dirty="0"/>
        </a:p>
      </dgm:t>
    </dgm:pt>
    <dgm:pt modelId="{1CD9112D-C816-4E89-95B0-192570DB6B0C}" type="parTrans" cxnId="{52FF5EA7-8493-4E44-8D45-35AB71F7F8FB}">
      <dgm:prSet/>
      <dgm:spPr/>
      <dgm:t>
        <a:bodyPr/>
        <a:lstStyle/>
        <a:p>
          <a:endParaRPr lang="ru-RU"/>
        </a:p>
      </dgm:t>
    </dgm:pt>
    <dgm:pt modelId="{E18C01FB-2AC3-4D24-AC15-D5FE82F1F475}" type="sibTrans" cxnId="{52FF5EA7-8493-4E44-8D45-35AB71F7F8FB}">
      <dgm:prSet/>
      <dgm:spPr/>
      <dgm:t>
        <a:bodyPr/>
        <a:lstStyle/>
        <a:p>
          <a:endParaRPr lang="ru-RU"/>
        </a:p>
      </dgm:t>
    </dgm:pt>
    <dgm:pt modelId="{8ABEEF88-29F2-4854-B423-65A2BF7FCFE6}">
      <dgm:prSet phldrT="[Текст]" custT="1"/>
      <dgm:spPr/>
      <dgm:t>
        <a:bodyPr/>
        <a:lstStyle/>
        <a:p>
          <a:r>
            <a:rPr lang="ru-RU" sz="1600" dirty="0" smtClean="0"/>
            <a:t>Рабочая группа в рамках ФУМО</a:t>
          </a:r>
          <a:endParaRPr lang="ru-RU" sz="1600" dirty="0"/>
        </a:p>
      </dgm:t>
    </dgm:pt>
    <dgm:pt modelId="{01979F3A-53AF-4290-992A-1777564B026D}" type="parTrans" cxnId="{188AC250-E50A-47A8-B71C-815DA1F3F16F}">
      <dgm:prSet/>
      <dgm:spPr/>
      <dgm:t>
        <a:bodyPr/>
        <a:lstStyle/>
        <a:p>
          <a:endParaRPr lang="ru-RU"/>
        </a:p>
      </dgm:t>
    </dgm:pt>
    <dgm:pt modelId="{6A0A71D9-CC0F-4CCF-9B47-4D74FB9EA2BE}" type="sibTrans" cxnId="{188AC250-E50A-47A8-B71C-815DA1F3F16F}">
      <dgm:prSet/>
      <dgm:spPr/>
      <dgm:t>
        <a:bodyPr/>
        <a:lstStyle/>
        <a:p>
          <a:endParaRPr lang="ru-RU"/>
        </a:p>
      </dgm:t>
    </dgm:pt>
    <dgm:pt modelId="{2DF57414-6582-42B3-A547-03682358C1EB}">
      <dgm:prSet phldrT="[Текст]"/>
      <dgm:spPr/>
      <dgm:t>
        <a:bodyPr/>
        <a:lstStyle/>
        <a:p>
          <a:r>
            <a:rPr lang="ru-RU" dirty="0" smtClean="0"/>
            <a:t>Утверждение ФГОС</a:t>
          </a:r>
          <a:endParaRPr lang="ru-RU" dirty="0"/>
        </a:p>
      </dgm:t>
    </dgm:pt>
    <dgm:pt modelId="{572E42EF-F9C5-4242-A974-A761B91D3128}" type="parTrans" cxnId="{9A9BD719-9F16-44D3-B767-B036E51137B9}">
      <dgm:prSet/>
      <dgm:spPr/>
      <dgm:t>
        <a:bodyPr/>
        <a:lstStyle/>
        <a:p>
          <a:endParaRPr lang="ru-RU"/>
        </a:p>
      </dgm:t>
    </dgm:pt>
    <dgm:pt modelId="{872226F9-E152-46ED-8646-91D2A97AB9B9}" type="sibTrans" cxnId="{9A9BD719-9F16-44D3-B767-B036E51137B9}">
      <dgm:prSet/>
      <dgm:spPr/>
      <dgm:t>
        <a:bodyPr/>
        <a:lstStyle/>
        <a:p>
          <a:endParaRPr lang="ru-RU"/>
        </a:p>
      </dgm:t>
    </dgm:pt>
    <dgm:pt modelId="{DC40AA9C-A848-4E46-8C31-4E8F7E56FE8B}">
      <dgm:prSet phldrT="[Текст]" custT="1"/>
      <dgm:spPr/>
      <dgm:t>
        <a:bodyPr/>
        <a:lstStyle/>
        <a:p>
          <a:r>
            <a:rPr lang="ru-RU" sz="1600" dirty="0" smtClean="0"/>
            <a:t>Министерство </a:t>
          </a:r>
          <a:r>
            <a:rPr lang="ru-RU" sz="1600" dirty="0" err="1" smtClean="0"/>
            <a:t>просвящения</a:t>
          </a:r>
          <a:endParaRPr lang="ru-RU" sz="1600" dirty="0"/>
        </a:p>
      </dgm:t>
    </dgm:pt>
    <dgm:pt modelId="{E91CCFC8-E08B-4D35-BC30-9D83C4C51737}" type="parTrans" cxnId="{ABFBE5AF-1358-4D0C-A711-086556AA6CAC}">
      <dgm:prSet/>
      <dgm:spPr/>
      <dgm:t>
        <a:bodyPr/>
        <a:lstStyle/>
        <a:p>
          <a:endParaRPr lang="ru-RU"/>
        </a:p>
      </dgm:t>
    </dgm:pt>
    <dgm:pt modelId="{7E614D69-90B5-4B9B-A994-1D29A0A188E2}" type="sibTrans" cxnId="{ABFBE5AF-1358-4D0C-A711-086556AA6CAC}">
      <dgm:prSet/>
      <dgm:spPr/>
      <dgm:t>
        <a:bodyPr/>
        <a:lstStyle/>
        <a:p>
          <a:endParaRPr lang="ru-RU"/>
        </a:p>
      </dgm:t>
    </dgm:pt>
    <dgm:pt modelId="{8B612CCA-58DE-49B3-AA96-C087C041D053}">
      <dgm:prSet phldrT="[Текст]"/>
      <dgm:spPr/>
      <dgm:t>
        <a:bodyPr/>
        <a:lstStyle/>
        <a:p>
          <a:r>
            <a:rPr lang="ru-RU" dirty="0" smtClean="0"/>
            <a:t>ПООП</a:t>
          </a:r>
          <a:endParaRPr lang="ru-RU" dirty="0"/>
        </a:p>
      </dgm:t>
    </dgm:pt>
    <dgm:pt modelId="{ECEF00AC-03B1-46A9-AABE-C785A1F86C69}" type="parTrans" cxnId="{9707EEED-DDAA-47F0-92A5-4987049AA5BF}">
      <dgm:prSet/>
      <dgm:spPr/>
      <dgm:t>
        <a:bodyPr/>
        <a:lstStyle/>
        <a:p>
          <a:endParaRPr lang="ru-RU"/>
        </a:p>
      </dgm:t>
    </dgm:pt>
    <dgm:pt modelId="{EEED26F3-72BD-4DC5-AB62-B2B2CEEAA052}" type="sibTrans" cxnId="{9707EEED-DDAA-47F0-92A5-4987049AA5BF}">
      <dgm:prSet/>
      <dgm:spPr/>
      <dgm:t>
        <a:bodyPr/>
        <a:lstStyle/>
        <a:p>
          <a:endParaRPr lang="ru-RU"/>
        </a:p>
      </dgm:t>
    </dgm:pt>
    <dgm:pt modelId="{B3C98EC8-9364-48C3-AFB6-68DEFC7B62E4}">
      <dgm:prSet phldrT="[Текст]" custT="1"/>
      <dgm:spPr/>
      <dgm:t>
        <a:bodyPr/>
        <a:lstStyle/>
        <a:p>
          <a:r>
            <a:rPr lang="ru-RU" sz="1600" dirty="0" smtClean="0"/>
            <a:t>Рабочая группа в рамках ФУМО</a:t>
          </a:r>
          <a:endParaRPr lang="ru-RU" sz="1600" dirty="0"/>
        </a:p>
      </dgm:t>
    </dgm:pt>
    <dgm:pt modelId="{F3431160-A74A-4B7E-972D-737DA49C5F8F}" type="parTrans" cxnId="{0E291AE5-06E3-46EA-B377-221AFB2982BC}">
      <dgm:prSet/>
      <dgm:spPr/>
      <dgm:t>
        <a:bodyPr/>
        <a:lstStyle/>
        <a:p>
          <a:endParaRPr lang="ru-RU"/>
        </a:p>
      </dgm:t>
    </dgm:pt>
    <dgm:pt modelId="{9FBF8F84-B946-4D15-BCCD-37411054D07C}" type="sibTrans" cxnId="{0E291AE5-06E3-46EA-B377-221AFB2982BC}">
      <dgm:prSet/>
      <dgm:spPr/>
      <dgm:t>
        <a:bodyPr/>
        <a:lstStyle/>
        <a:p>
          <a:endParaRPr lang="ru-RU"/>
        </a:p>
      </dgm:t>
    </dgm:pt>
    <dgm:pt modelId="{8BF5BCD3-C3C6-4301-9A9E-6634E9794C6D}" type="pres">
      <dgm:prSet presAssocID="{9099077B-68FE-47D8-80F6-283E573038EA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738AE1DC-ACAA-4C87-AE9E-FEBA8A37F58B}" type="pres">
      <dgm:prSet presAssocID="{86CF5043-470A-4556-B614-DA46251F848F}" presName="composite" presStyleCnt="0"/>
      <dgm:spPr/>
    </dgm:pt>
    <dgm:pt modelId="{EEF85154-9BEE-4368-845E-3AF0646899BF}" type="pres">
      <dgm:prSet presAssocID="{86CF5043-470A-4556-B614-DA46251F848F}" presName="bentUpArrow1" presStyleLbl="alignImgPlace1" presStyleIdx="0" presStyleCnt="2"/>
      <dgm:spPr/>
    </dgm:pt>
    <dgm:pt modelId="{746167D0-4A82-4EDB-B1D0-B19EB3C4E4AE}" type="pres">
      <dgm:prSet presAssocID="{86CF5043-470A-4556-B614-DA46251F848F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A5ABC6-3CBE-4456-A746-1A95A02F3B70}" type="pres">
      <dgm:prSet presAssocID="{86CF5043-470A-4556-B614-DA46251F848F}" presName="ChildText" presStyleLbl="revTx" presStyleIdx="0" presStyleCnt="3" custScaleX="123974" custLinFactNeighborX="1242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E8FA7C-B21C-4422-8A5D-56D90B2C7CC1}" type="pres">
      <dgm:prSet presAssocID="{E18C01FB-2AC3-4D24-AC15-D5FE82F1F475}" presName="sibTrans" presStyleCnt="0"/>
      <dgm:spPr/>
    </dgm:pt>
    <dgm:pt modelId="{155DAEF5-BECE-439B-A3C9-E0989514EC83}" type="pres">
      <dgm:prSet presAssocID="{2DF57414-6582-42B3-A547-03682358C1EB}" presName="composite" presStyleCnt="0"/>
      <dgm:spPr/>
    </dgm:pt>
    <dgm:pt modelId="{733E0DF7-BCA0-4257-A2C3-D7A9A50AE2A2}" type="pres">
      <dgm:prSet presAssocID="{2DF57414-6582-42B3-A547-03682358C1EB}" presName="bentUpArrow1" presStyleLbl="alignImgPlace1" presStyleIdx="1" presStyleCnt="2"/>
      <dgm:spPr/>
    </dgm:pt>
    <dgm:pt modelId="{BE278D52-6336-4560-AEEB-9C8A5A36D780}" type="pres">
      <dgm:prSet presAssocID="{2DF57414-6582-42B3-A547-03682358C1EB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604D0D-38EB-4F4D-9051-46B123A65536}" type="pres">
      <dgm:prSet presAssocID="{2DF57414-6582-42B3-A547-03682358C1EB}" presName="ChildText" presStyleLbl="revTx" presStyleIdx="1" presStyleCnt="3" custScaleX="128335" custLinFactNeighborX="13152" custLinFactNeighborY="46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DC46CC-3821-4617-A4D1-042F795F0E15}" type="pres">
      <dgm:prSet presAssocID="{872226F9-E152-46ED-8646-91D2A97AB9B9}" presName="sibTrans" presStyleCnt="0"/>
      <dgm:spPr/>
    </dgm:pt>
    <dgm:pt modelId="{AF12C49D-9685-4472-B171-4EDED40AB20D}" type="pres">
      <dgm:prSet presAssocID="{8B612CCA-58DE-49B3-AA96-C087C041D053}" presName="composite" presStyleCnt="0"/>
      <dgm:spPr/>
    </dgm:pt>
    <dgm:pt modelId="{0EDA0631-6207-43D2-9E15-CD854347CB80}" type="pres">
      <dgm:prSet presAssocID="{8B612CCA-58DE-49B3-AA96-C087C041D053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998008-EBFF-4CE1-B033-7E0DC86233D9}" type="pres">
      <dgm:prSet presAssocID="{8B612CCA-58DE-49B3-AA96-C087C041D053}" presName="FinalChildText" presStyleLbl="revTx" presStyleIdx="2" presStyleCnt="3" custScaleX="123432" custLinFactNeighborX="10960" custLinFactNeighborY="281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707EEED-DDAA-47F0-92A5-4987049AA5BF}" srcId="{9099077B-68FE-47D8-80F6-283E573038EA}" destId="{8B612CCA-58DE-49B3-AA96-C087C041D053}" srcOrd="2" destOrd="0" parTransId="{ECEF00AC-03B1-46A9-AABE-C785A1F86C69}" sibTransId="{EEED26F3-72BD-4DC5-AB62-B2B2CEEAA052}"/>
    <dgm:cxn modelId="{64A2819A-CF9C-42BC-9084-6DE16282A148}" type="presOf" srcId="{8ABEEF88-29F2-4854-B423-65A2BF7FCFE6}" destId="{C6A5ABC6-3CBE-4456-A746-1A95A02F3B70}" srcOrd="0" destOrd="0" presId="urn:microsoft.com/office/officeart/2005/8/layout/StepDownProcess"/>
    <dgm:cxn modelId="{E8C95A76-160D-4381-83E5-FD08FF06B7DF}" type="presOf" srcId="{B3C98EC8-9364-48C3-AFB6-68DEFC7B62E4}" destId="{D0998008-EBFF-4CE1-B033-7E0DC86233D9}" srcOrd="0" destOrd="0" presId="urn:microsoft.com/office/officeart/2005/8/layout/StepDownProcess"/>
    <dgm:cxn modelId="{188AC250-E50A-47A8-B71C-815DA1F3F16F}" srcId="{86CF5043-470A-4556-B614-DA46251F848F}" destId="{8ABEEF88-29F2-4854-B423-65A2BF7FCFE6}" srcOrd="0" destOrd="0" parTransId="{01979F3A-53AF-4290-992A-1777564B026D}" sibTransId="{6A0A71D9-CC0F-4CCF-9B47-4D74FB9EA2BE}"/>
    <dgm:cxn modelId="{C9A88914-9AE5-44D5-AEEC-2C19BE554EB9}" type="presOf" srcId="{9099077B-68FE-47D8-80F6-283E573038EA}" destId="{8BF5BCD3-C3C6-4301-9A9E-6634E9794C6D}" srcOrd="0" destOrd="0" presId="urn:microsoft.com/office/officeart/2005/8/layout/StepDownProcess"/>
    <dgm:cxn modelId="{0E291AE5-06E3-46EA-B377-221AFB2982BC}" srcId="{8B612CCA-58DE-49B3-AA96-C087C041D053}" destId="{B3C98EC8-9364-48C3-AFB6-68DEFC7B62E4}" srcOrd="0" destOrd="0" parTransId="{F3431160-A74A-4B7E-972D-737DA49C5F8F}" sibTransId="{9FBF8F84-B946-4D15-BCCD-37411054D07C}"/>
    <dgm:cxn modelId="{9A9BD719-9F16-44D3-B767-B036E51137B9}" srcId="{9099077B-68FE-47D8-80F6-283E573038EA}" destId="{2DF57414-6582-42B3-A547-03682358C1EB}" srcOrd="1" destOrd="0" parTransId="{572E42EF-F9C5-4242-A974-A761B91D3128}" sibTransId="{872226F9-E152-46ED-8646-91D2A97AB9B9}"/>
    <dgm:cxn modelId="{56CE069A-A00C-46CD-9A78-EF21149C5B98}" type="presOf" srcId="{8B612CCA-58DE-49B3-AA96-C087C041D053}" destId="{0EDA0631-6207-43D2-9E15-CD854347CB80}" srcOrd="0" destOrd="0" presId="urn:microsoft.com/office/officeart/2005/8/layout/StepDownProcess"/>
    <dgm:cxn modelId="{7120BDED-C3AF-4597-9903-5F60EF0957DF}" type="presOf" srcId="{86CF5043-470A-4556-B614-DA46251F848F}" destId="{746167D0-4A82-4EDB-B1D0-B19EB3C4E4AE}" srcOrd="0" destOrd="0" presId="urn:microsoft.com/office/officeart/2005/8/layout/StepDownProcess"/>
    <dgm:cxn modelId="{AB281BAF-07EC-4FF2-848C-553D85795E7F}" type="presOf" srcId="{DC40AA9C-A848-4E46-8C31-4E8F7E56FE8B}" destId="{2F604D0D-38EB-4F4D-9051-46B123A65536}" srcOrd="0" destOrd="0" presId="urn:microsoft.com/office/officeart/2005/8/layout/StepDownProcess"/>
    <dgm:cxn modelId="{ABFBE5AF-1358-4D0C-A711-086556AA6CAC}" srcId="{2DF57414-6582-42B3-A547-03682358C1EB}" destId="{DC40AA9C-A848-4E46-8C31-4E8F7E56FE8B}" srcOrd="0" destOrd="0" parTransId="{E91CCFC8-E08B-4D35-BC30-9D83C4C51737}" sibTransId="{7E614D69-90B5-4B9B-A994-1D29A0A188E2}"/>
    <dgm:cxn modelId="{B8CBB3F3-EEFC-445E-85A6-94E032532ACE}" type="presOf" srcId="{2DF57414-6582-42B3-A547-03682358C1EB}" destId="{BE278D52-6336-4560-AEEB-9C8A5A36D780}" srcOrd="0" destOrd="0" presId="urn:microsoft.com/office/officeart/2005/8/layout/StepDownProcess"/>
    <dgm:cxn modelId="{52FF5EA7-8493-4E44-8D45-35AB71F7F8FB}" srcId="{9099077B-68FE-47D8-80F6-283E573038EA}" destId="{86CF5043-470A-4556-B614-DA46251F848F}" srcOrd="0" destOrd="0" parTransId="{1CD9112D-C816-4E89-95B0-192570DB6B0C}" sibTransId="{E18C01FB-2AC3-4D24-AC15-D5FE82F1F475}"/>
    <dgm:cxn modelId="{2C57F46C-8712-4343-B9EB-6A1E34536086}" type="presParOf" srcId="{8BF5BCD3-C3C6-4301-9A9E-6634E9794C6D}" destId="{738AE1DC-ACAA-4C87-AE9E-FEBA8A37F58B}" srcOrd="0" destOrd="0" presId="urn:microsoft.com/office/officeart/2005/8/layout/StepDownProcess"/>
    <dgm:cxn modelId="{72D5FB3C-1690-4E75-B92F-7EE13565BC14}" type="presParOf" srcId="{738AE1DC-ACAA-4C87-AE9E-FEBA8A37F58B}" destId="{EEF85154-9BEE-4368-845E-3AF0646899BF}" srcOrd="0" destOrd="0" presId="urn:microsoft.com/office/officeart/2005/8/layout/StepDownProcess"/>
    <dgm:cxn modelId="{B67B2FF4-26F3-42B5-94EF-4AEF31404B14}" type="presParOf" srcId="{738AE1DC-ACAA-4C87-AE9E-FEBA8A37F58B}" destId="{746167D0-4A82-4EDB-B1D0-B19EB3C4E4AE}" srcOrd="1" destOrd="0" presId="urn:microsoft.com/office/officeart/2005/8/layout/StepDownProcess"/>
    <dgm:cxn modelId="{FBBF2E1A-D7B4-4471-B32C-7EEDE5EEC8AD}" type="presParOf" srcId="{738AE1DC-ACAA-4C87-AE9E-FEBA8A37F58B}" destId="{C6A5ABC6-3CBE-4456-A746-1A95A02F3B70}" srcOrd="2" destOrd="0" presId="urn:microsoft.com/office/officeart/2005/8/layout/StepDownProcess"/>
    <dgm:cxn modelId="{D99B0520-58E3-43AE-AD79-BD9B6D897B97}" type="presParOf" srcId="{8BF5BCD3-C3C6-4301-9A9E-6634E9794C6D}" destId="{BBE8FA7C-B21C-4422-8A5D-56D90B2C7CC1}" srcOrd="1" destOrd="0" presId="urn:microsoft.com/office/officeart/2005/8/layout/StepDownProcess"/>
    <dgm:cxn modelId="{E39EBC34-D3C9-42DA-861B-D2040B5D86C7}" type="presParOf" srcId="{8BF5BCD3-C3C6-4301-9A9E-6634E9794C6D}" destId="{155DAEF5-BECE-439B-A3C9-E0989514EC83}" srcOrd="2" destOrd="0" presId="urn:microsoft.com/office/officeart/2005/8/layout/StepDownProcess"/>
    <dgm:cxn modelId="{FE240C28-92D4-440D-AD58-598112040308}" type="presParOf" srcId="{155DAEF5-BECE-439B-A3C9-E0989514EC83}" destId="{733E0DF7-BCA0-4257-A2C3-D7A9A50AE2A2}" srcOrd="0" destOrd="0" presId="urn:microsoft.com/office/officeart/2005/8/layout/StepDownProcess"/>
    <dgm:cxn modelId="{3E9D80AB-EC21-402C-BC6F-7B4A1F9FA521}" type="presParOf" srcId="{155DAEF5-BECE-439B-A3C9-E0989514EC83}" destId="{BE278D52-6336-4560-AEEB-9C8A5A36D780}" srcOrd="1" destOrd="0" presId="urn:microsoft.com/office/officeart/2005/8/layout/StepDownProcess"/>
    <dgm:cxn modelId="{5D1C90B4-1312-4BA8-BF2C-F37E6C0A8883}" type="presParOf" srcId="{155DAEF5-BECE-439B-A3C9-E0989514EC83}" destId="{2F604D0D-38EB-4F4D-9051-46B123A65536}" srcOrd="2" destOrd="0" presId="urn:microsoft.com/office/officeart/2005/8/layout/StepDownProcess"/>
    <dgm:cxn modelId="{01F005DF-F655-4B8C-A2DD-D738018A7FE2}" type="presParOf" srcId="{8BF5BCD3-C3C6-4301-9A9E-6634E9794C6D}" destId="{08DC46CC-3821-4617-A4D1-042F795F0E15}" srcOrd="3" destOrd="0" presId="urn:microsoft.com/office/officeart/2005/8/layout/StepDownProcess"/>
    <dgm:cxn modelId="{AF0740E9-C748-4AAD-8C6C-CABE2F88033C}" type="presParOf" srcId="{8BF5BCD3-C3C6-4301-9A9E-6634E9794C6D}" destId="{AF12C49D-9685-4472-B171-4EDED40AB20D}" srcOrd="4" destOrd="0" presId="urn:microsoft.com/office/officeart/2005/8/layout/StepDownProcess"/>
    <dgm:cxn modelId="{1C1F90C7-0738-4E29-9DAA-79C88A9DD8BF}" type="presParOf" srcId="{AF12C49D-9685-4472-B171-4EDED40AB20D}" destId="{0EDA0631-6207-43D2-9E15-CD854347CB80}" srcOrd="0" destOrd="0" presId="urn:microsoft.com/office/officeart/2005/8/layout/StepDownProcess"/>
    <dgm:cxn modelId="{E9F5C57C-0E5C-4050-BC38-E87236E88176}" type="presParOf" srcId="{AF12C49D-9685-4472-B171-4EDED40AB20D}" destId="{D0998008-EBFF-4CE1-B033-7E0DC86233D9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F85154-9BEE-4368-845E-3AF0646899BF}">
      <dsp:nvSpPr>
        <dsp:cNvPr id="0" name=""/>
        <dsp:cNvSpPr/>
      </dsp:nvSpPr>
      <dsp:spPr>
        <a:xfrm rot="5400000">
          <a:off x="1078233" y="1583167"/>
          <a:ext cx="1400175" cy="159404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6167D0-4A82-4EDB-B1D0-B19EB3C4E4AE}">
      <dsp:nvSpPr>
        <dsp:cNvPr id="0" name=""/>
        <dsp:cNvSpPr/>
      </dsp:nvSpPr>
      <dsp:spPr>
        <a:xfrm>
          <a:off x="707272" y="31045"/>
          <a:ext cx="2357070" cy="164987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Перечень образовательных учреждений</a:t>
          </a:r>
          <a:endParaRPr lang="ru-RU" sz="2100" kern="1200" dirty="0"/>
        </a:p>
      </dsp:txBody>
      <dsp:txXfrm>
        <a:off x="787827" y="111600"/>
        <a:ext cx="2195960" cy="1488762"/>
      </dsp:txXfrm>
    </dsp:sp>
    <dsp:sp modelId="{C6A5ABC6-3CBE-4456-A746-1A95A02F3B70}">
      <dsp:nvSpPr>
        <dsp:cNvPr id="0" name=""/>
        <dsp:cNvSpPr/>
      </dsp:nvSpPr>
      <dsp:spPr>
        <a:xfrm>
          <a:off x="3071782" y="188398"/>
          <a:ext cx="2125296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Все образовательные учреждения</a:t>
          </a:r>
          <a:endParaRPr lang="ru-RU" sz="1600" kern="1200" dirty="0"/>
        </a:p>
      </dsp:txBody>
      <dsp:txXfrm>
        <a:off x="3071782" y="188398"/>
        <a:ext cx="2125296" cy="1333500"/>
      </dsp:txXfrm>
    </dsp:sp>
    <dsp:sp modelId="{733E0DF7-BCA0-4257-A2C3-D7A9A50AE2A2}">
      <dsp:nvSpPr>
        <dsp:cNvPr id="0" name=""/>
        <dsp:cNvSpPr/>
      </dsp:nvSpPr>
      <dsp:spPr>
        <a:xfrm rot="5400000">
          <a:off x="3131132" y="3436519"/>
          <a:ext cx="1400175" cy="159404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278D52-6336-4560-AEEB-9C8A5A36D780}">
      <dsp:nvSpPr>
        <dsp:cNvPr id="0" name=""/>
        <dsp:cNvSpPr/>
      </dsp:nvSpPr>
      <dsp:spPr>
        <a:xfrm>
          <a:off x="2760171" y="1884397"/>
          <a:ext cx="2357070" cy="164987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Подготовка по профессиям и специальностям</a:t>
          </a:r>
          <a:endParaRPr lang="ru-RU" sz="2100" kern="1200" dirty="0"/>
        </a:p>
      </dsp:txBody>
      <dsp:txXfrm>
        <a:off x="2840726" y="1964952"/>
        <a:ext cx="2195960" cy="1488762"/>
      </dsp:txXfrm>
    </dsp:sp>
    <dsp:sp modelId="{2F604D0D-38EB-4F4D-9051-46B123A65536}">
      <dsp:nvSpPr>
        <dsp:cNvPr id="0" name=""/>
        <dsp:cNvSpPr/>
      </dsp:nvSpPr>
      <dsp:spPr>
        <a:xfrm>
          <a:off x="5099833" y="2047884"/>
          <a:ext cx="2200057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Образовательные учреждения, осуществляющие соответствующую подготовку</a:t>
          </a:r>
          <a:endParaRPr lang="ru-RU" sz="1600" kern="1200" dirty="0"/>
        </a:p>
      </dsp:txBody>
      <dsp:txXfrm>
        <a:off x="5099833" y="2047884"/>
        <a:ext cx="2200057" cy="1333500"/>
      </dsp:txXfrm>
    </dsp:sp>
    <dsp:sp modelId="{0EDA0631-6207-43D2-9E15-CD854347CB80}">
      <dsp:nvSpPr>
        <dsp:cNvPr id="0" name=""/>
        <dsp:cNvSpPr/>
      </dsp:nvSpPr>
      <dsp:spPr>
        <a:xfrm>
          <a:off x="4813070" y="3737748"/>
          <a:ext cx="2357070" cy="164987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Члены ФУМО СПО 13.00.00</a:t>
          </a:r>
          <a:endParaRPr lang="ru-RU" sz="2100" kern="1200" dirty="0"/>
        </a:p>
      </dsp:txBody>
      <dsp:txXfrm>
        <a:off x="4893625" y="3818303"/>
        <a:ext cx="2195960" cy="1488762"/>
      </dsp:txXfrm>
    </dsp:sp>
    <dsp:sp modelId="{D0998008-EBFF-4CE1-B033-7E0DC86233D9}">
      <dsp:nvSpPr>
        <dsp:cNvPr id="0" name=""/>
        <dsp:cNvSpPr/>
      </dsp:nvSpPr>
      <dsp:spPr>
        <a:xfrm>
          <a:off x="7157180" y="3932679"/>
          <a:ext cx="2116005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В рабочую группу входят образовательные учреждения -  члены ФУМО</a:t>
          </a:r>
          <a:endParaRPr lang="ru-RU" sz="1600" kern="1200" dirty="0"/>
        </a:p>
      </dsp:txBody>
      <dsp:txXfrm>
        <a:off x="7157180" y="3932679"/>
        <a:ext cx="2116005" cy="13335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F85154-9BEE-4368-845E-3AF0646899BF}">
      <dsp:nvSpPr>
        <dsp:cNvPr id="0" name=""/>
        <dsp:cNvSpPr/>
      </dsp:nvSpPr>
      <dsp:spPr>
        <a:xfrm rot="5400000">
          <a:off x="1078233" y="1583167"/>
          <a:ext cx="1400175" cy="159404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6167D0-4A82-4EDB-B1D0-B19EB3C4E4AE}">
      <dsp:nvSpPr>
        <dsp:cNvPr id="0" name=""/>
        <dsp:cNvSpPr/>
      </dsp:nvSpPr>
      <dsp:spPr>
        <a:xfrm>
          <a:off x="707272" y="31045"/>
          <a:ext cx="2357070" cy="164987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Разработка проекта ФГОС</a:t>
          </a:r>
          <a:endParaRPr lang="ru-RU" sz="2700" kern="1200" dirty="0"/>
        </a:p>
      </dsp:txBody>
      <dsp:txXfrm>
        <a:off x="787827" y="111600"/>
        <a:ext cx="2195960" cy="1488762"/>
      </dsp:txXfrm>
    </dsp:sp>
    <dsp:sp modelId="{C6A5ABC6-3CBE-4456-A746-1A95A02F3B70}">
      <dsp:nvSpPr>
        <dsp:cNvPr id="0" name=""/>
        <dsp:cNvSpPr/>
      </dsp:nvSpPr>
      <dsp:spPr>
        <a:xfrm>
          <a:off x="3071782" y="188398"/>
          <a:ext cx="2125296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Рабочая группа в рамках ФУМО</a:t>
          </a:r>
          <a:endParaRPr lang="ru-RU" sz="1600" kern="1200" dirty="0"/>
        </a:p>
      </dsp:txBody>
      <dsp:txXfrm>
        <a:off x="3071782" y="188398"/>
        <a:ext cx="2125296" cy="1333500"/>
      </dsp:txXfrm>
    </dsp:sp>
    <dsp:sp modelId="{733E0DF7-BCA0-4257-A2C3-D7A9A50AE2A2}">
      <dsp:nvSpPr>
        <dsp:cNvPr id="0" name=""/>
        <dsp:cNvSpPr/>
      </dsp:nvSpPr>
      <dsp:spPr>
        <a:xfrm rot="5400000">
          <a:off x="3131132" y="3436519"/>
          <a:ext cx="1400175" cy="159404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278D52-6336-4560-AEEB-9C8A5A36D780}">
      <dsp:nvSpPr>
        <dsp:cNvPr id="0" name=""/>
        <dsp:cNvSpPr/>
      </dsp:nvSpPr>
      <dsp:spPr>
        <a:xfrm>
          <a:off x="2760171" y="1884397"/>
          <a:ext cx="2357070" cy="164987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Утверждение ФГОС</a:t>
          </a:r>
          <a:endParaRPr lang="ru-RU" sz="2700" kern="1200" dirty="0"/>
        </a:p>
      </dsp:txBody>
      <dsp:txXfrm>
        <a:off x="2840726" y="1964952"/>
        <a:ext cx="2195960" cy="1488762"/>
      </dsp:txXfrm>
    </dsp:sp>
    <dsp:sp modelId="{2F604D0D-38EB-4F4D-9051-46B123A65536}">
      <dsp:nvSpPr>
        <dsp:cNvPr id="0" name=""/>
        <dsp:cNvSpPr/>
      </dsp:nvSpPr>
      <dsp:spPr>
        <a:xfrm>
          <a:off x="5099833" y="2047884"/>
          <a:ext cx="2200057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Министерство </a:t>
          </a:r>
          <a:r>
            <a:rPr lang="ru-RU" sz="1600" kern="1200" dirty="0" err="1" smtClean="0"/>
            <a:t>просвящения</a:t>
          </a:r>
          <a:endParaRPr lang="ru-RU" sz="1600" kern="1200" dirty="0"/>
        </a:p>
      </dsp:txBody>
      <dsp:txXfrm>
        <a:off x="5099833" y="2047884"/>
        <a:ext cx="2200057" cy="1333500"/>
      </dsp:txXfrm>
    </dsp:sp>
    <dsp:sp modelId="{0EDA0631-6207-43D2-9E15-CD854347CB80}">
      <dsp:nvSpPr>
        <dsp:cNvPr id="0" name=""/>
        <dsp:cNvSpPr/>
      </dsp:nvSpPr>
      <dsp:spPr>
        <a:xfrm>
          <a:off x="4813070" y="3737748"/>
          <a:ext cx="2357070" cy="164987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ПООП</a:t>
          </a:r>
          <a:endParaRPr lang="ru-RU" sz="2700" kern="1200" dirty="0"/>
        </a:p>
      </dsp:txBody>
      <dsp:txXfrm>
        <a:off x="4893625" y="3818303"/>
        <a:ext cx="2195960" cy="1488762"/>
      </dsp:txXfrm>
    </dsp:sp>
    <dsp:sp modelId="{D0998008-EBFF-4CE1-B033-7E0DC86233D9}">
      <dsp:nvSpPr>
        <dsp:cNvPr id="0" name=""/>
        <dsp:cNvSpPr/>
      </dsp:nvSpPr>
      <dsp:spPr>
        <a:xfrm>
          <a:off x="7157180" y="3932679"/>
          <a:ext cx="2116005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Рабочая группа в рамках ФУМО</a:t>
          </a:r>
          <a:endParaRPr lang="ru-RU" sz="1600" kern="1200" dirty="0"/>
        </a:p>
      </dsp:txBody>
      <dsp:txXfrm>
        <a:off x="7157180" y="3932679"/>
        <a:ext cx="2116005" cy="1333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781EA4-FE01-481B-99E9-1B822D2B8DD3}" type="datetimeFigureOut">
              <a:rPr lang="ru-RU" smtClean="0"/>
              <a:t>18.10.2018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D4C1FD-E458-4AB9-BEDB-415C0C3AFC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1286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11. имеет свою специфику, связанную с тем, что как отдельные элементы, так и весь комплекс сложного и разнообразного электрооборудования летательного аппарата работает в условиях, значительно отличающихся от условий, в которых действует наземное оборудование. Надежная работа электрооборудования в условиях изменяющихся физических свойств среды и непрерывного воздействия вибраций и механических сил возможна лишь при строгом учете этих условий в процессе технического обслуживания  и ремонта  электрооборудования летательных аппаратов. Эти факторы могут учесть </a:t>
            </a:r>
            <a:r>
              <a:rPr lang="ru-RU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только  специалисты, имеющие представление  об авиационной технике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14. Профессия СПО 13.01.14 «Электромеханик по лифтам», несмотря на присваиваемую достаточно широкую квалификацию, имеет свою специфику, связанную с тем, что образовательный стандарт по данной профессии на 90% это электромеханика, остальное это азы электрики связанные с настройкой освещения, систем коммутации лифта можно изложить в одной дисциплине.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D4C1FD-E458-4AB9-BEDB-415C0C3AFC6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7810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D4C1FD-E458-4AB9-BEDB-415C0C3AFC6B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264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D4C1FD-E458-4AB9-BEDB-415C0C3AFC6B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2898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D4C1FD-E458-4AB9-BEDB-415C0C3AFC6B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5790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Ряд федеральных государственных образовательных стандартов (ФГОС) «13 группы» не имеет необходимых утверждённых профессиональных стандартов (ПС), охватывающих все необходимые выпускнику профессиональных компетенций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D4C1FD-E458-4AB9-BEDB-415C0C3AFC6B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2625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D4C1FD-E458-4AB9-BEDB-415C0C3AFC6B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93611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D4C1FD-E458-4AB9-BEDB-415C0C3AFC6B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0698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D4C1FD-E458-4AB9-BEDB-415C0C3AFC6B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97334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Я не буду говорить о том, какая гигантская работа выполнена</a:t>
            </a:r>
            <a:r>
              <a:rPr lang="ru-RU" baseline="0" dirty="0" smtClean="0"/>
              <a:t> всеми вами, для того, чтобы актуализировать те ФГОС, что соответствуют сегодня макету ТОП-50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D4C1FD-E458-4AB9-BEDB-415C0C3AFC6B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0218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D4C1FD-E458-4AB9-BEDB-415C0C3AFC6B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28788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D4C1FD-E458-4AB9-BEDB-415C0C3AFC6B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3253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D4C1FD-E458-4AB9-BEDB-415C0C3AFC6B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6020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D4C1FD-E458-4AB9-BEDB-415C0C3AFC6B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25834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D4C1FD-E458-4AB9-BEDB-415C0C3AFC6B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2376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D4C1FD-E458-4AB9-BEDB-415C0C3AFC6B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3596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D4C1FD-E458-4AB9-BEDB-415C0C3AFC6B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2803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5A1B7-341F-4DA9-BDE3-AF1BEC7C0845}" type="datetime1">
              <a:rPr lang="ru-RU" smtClean="0"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4291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51162-1EF9-4AD2-92F6-663CCAD68CEE}" type="datetime1">
              <a:rPr lang="ru-RU" smtClean="0"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142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3B1C1-CBFC-42A6-A44A-61B27FC3DDA3}" type="datetime1">
              <a:rPr lang="ru-RU" smtClean="0"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1175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5C554-F81F-401E-903F-1DCC885B4EAD}" type="datetime1">
              <a:rPr lang="ru-RU" smtClean="0"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6390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4F43C-88DD-42D6-ACE3-F1256FF62929}" type="datetime1">
              <a:rPr lang="ru-RU" smtClean="0"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081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300AB-A398-4745-B929-A5A10D747DFC}" type="datetime1">
              <a:rPr lang="ru-RU" smtClean="0"/>
              <a:t>18.10.2018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125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AF55-2322-4371-9D26-2FD5C56941E3}" type="datetime1">
              <a:rPr lang="ru-RU" smtClean="0"/>
              <a:t>18.10.2018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4463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22CD-575B-4481-A90B-8F6BC4A6A8DE}" type="datetime1">
              <a:rPr lang="ru-RU" smtClean="0"/>
              <a:t>18.10.2018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015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36810-C861-4720-AA37-138BF12F1DC8}" type="datetime1">
              <a:rPr lang="ru-RU" smtClean="0"/>
              <a:t>18.10.2018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4245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AFCC9-2475-49F6-9F34-C805E2DE80E1}" type="datetime1">
              <a:rPr lang="ru-RU" smtClean="0"/>
              <a:t>18.10.2018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070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188A-A2DE-43FE-9135-8725EA24595D}" type="datetime1">
              <a:rPr lang="ru-RU" smtClean="0"/>
              <a:t>18.10.2018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02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F5714-7D06-411C-B2EC-E9C75E02B12F}" type="datetime1">
              <a:rPr lang="ru-RU" smtClean="0"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221A6-A2C6-4485-90BF-14C84BCF07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935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umospo13@mail.ru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emf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&#1084;&#1080;&#1085;&#1086;&#1073;&#1088;&#1085;&#1072;&#1091;&#1082;&#1080;.&#1088;&#1092;/&#1076;&#1086;&#1082;&#1091;&#1084;&#1077;&#1085;&#1090;&#1099;/4793/&#1092;&#1072;&#1081;&#1083;/3683/m1199.pdf" TargetMode="Externa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emf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umospo13@mail.ru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mpei.ru/umo/VocationalEducation/Pages/main_info.aspx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4345" y="2629173"/>
            <a:ext cx="10983310" cy="2387600"/>
          </a:xfrm>
        </p:spPr>
        <p:txBody>
          <a:bodyPr>
            <a:normAutofit fontScale="90000"/>
          </a:bodyPr>
          <a:lstStyle/>
          <a:p>
            <a:r>
              <a:rPr lang="ru-RU" sz="7200" b="1" dirty="0" smtClean="0"/>
              <a:t>Заседание ФУМО </a:t>
            </a:r>
            <a:r>
              <a:rPr lang="ru-RU" sz="7200" b="1" dirty="0" smtClean="0"/>
              <a:t>13.00.00</a:t>
            </a:r>
            <a:br>
              <a:rPr lang="ru-RU" sz="7200" b="1" dirty="0" smtClean="0"/>
            </a:br>
            <a:r>
              <a:rPr lang="ru-RU" sz="7200" b="1" dirty="0"/>
              <a:t/>
            </a:r>
            <a:br>
              <a:rPr lang="ru-RU" sz="7200" b="1" dirty="0"/>
            </a:br>
            <a:r>
              <a:rPr lang="ru-RU" sz="4000" b="1" dirty="0"/>
              <a:t>Актуализация ФГОС и разработка профессиональных стандартов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sz="1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0"/>
            <a:ext cx="9144000" cy="165576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dirty="0">
                <a:solidFill>
                  <a:srgbClr val="0070C0"/>
                </a:solidFill>
              </a:rPr>
              <a:t>ФЕДЕРАЛЬНОЕ УЧЕБНО-МЕТОДИЧЕСКОЕ ОБЪЕДИНЕНИЕ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rgbClr val="0070C0"/>
                </a:solidFill>
              </a:rPr>
              <a:t>В СИСТЕМЕ СРЕДНЕГО ПРОФЕССИОНАЛЬНОГО ОБРАЗОВАНИЯ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rgbClr val="0070C0"/>
                </a:solidFill>
              </a:rPr>
              <a:t>ПО УКРУПНЕННЫМ ГРУППАМ ПРОФЕССИЙ, СПЕЦИАЛЬНОСТЕЙ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rgbClr val="0070C0"/>
                </a:solidFill>
              </a:rPr>
              <a:t>13.00.00 ЭЛЕКТРО – И ТЕПЛОЭНЕРГЕТИКА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0" y="-1"/>
            <a:ext cx="1786759" cy="1545021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0" y="621166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>
              <a:spcAft>
                <a:spcPts val="0"/>
              </a:spcAft>
            </a:pPr>
            <a:r>
              <a:rPr lang="ru-RU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111250, г. Москва, </a:t>
            </a:r>
            <a:r>
              <a:rPr lang="ru-RU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Красноказарменная</a:t>
            </a:r>
            <a:r>
              <a:rPr lang="ru-RU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14, И-206</a:t>
            </a:r>
            <a:r>
              <a:rPr lang="ru-RU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000" dirty="0">
              <a:solidFill>
                <a:srgbClr val="00008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тел./факс: (495) 362-7838, </a:t>
            </a:r>
            <a:r>
              <a:rPr lang="en-US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ru-RU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mail</a:t>
            </a:r>
            <a:r>
              <a:rPr lang="ru-RU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u="sng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umospo13</a:t>
            </a:r>
            <a:r>
              <a:rPr lang="ru-RU" u="sng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@</a:t>
            </a:r>
            <a:r>
              <a:rPr lang="en-US" u="sng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mail</a:t>
            </a:r>
            <a:r>
              <a:rPr lang="ru-RU" u="sng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.</a:t>
            </a:r>
            <a:r>
              <a:rPr lang="en-US" u="sng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ru</a:t>
            </a:r>
            <a:endParaRPr lang="ru-RU" sz="2000" dirty="0">
              <a:solidFill>
                <a:srgbClr val="00008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84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2054" y="0"/>
            <a:ext cx="9879725" cy="948283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Сопряжение ФГОС 13.01.10 и ПС</a:t>
            </a:r>
            <a:endParaRPr lang="ru-RU" sz="4000" b="1" dirty="0"/>
          </a:p>
        </p:txBody>
      </p:sp>
      <p:pic>
        <p:nvPicPr>
          <p:cNvPr id="13" name="Рисунок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1" y="-1"/>
            <a:ext cx="827690" cy="7430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10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0751053"/>
              </p:ext>
            </p:extLst>
          </p:nvPr>
        </p:nvGraphicFramePr>
        <p:xfrm>
          <a:off x="211899" y="948283"/>
          <a:ext cx="11387203" cy="37002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0441">
                  <a:extLst>
                    <a:ext uri="{9D8B030D-6E8A-4147-A177-3AD203B41FA5}">
                      <a16:colId xmlns:a16="http://schemas.microsoft.com/office/drawing/2014/main" val="3101036801"/>
                    </a:ext>
                  </a:extLst>
                </a:gridCol>
                <a:gridCol w="1201824">
                  <a:extLst>
                    <a:ext uri="{9D8B030D-6E8A-4147-A177-3AD203B41FA5}">
                      <a16:colId xmlns:a16="http://schemas.microsoft.com/office/drawing/2014/main" val="2794428301"/>
                    </a:ext>
                  </a:extLst>
                </a:gridCol>
                <a:gridCol w="2129425">
                  <a:extLst>
                    <a:ext uri="{9D8B030D-6E8A-4147-A177-3AD203B41FA5}">
                      <a16:colId xmlns:a16="http://schemas.microsoft.com/office/drawing/2014/main" val="2545918307"/>
                    </a:ext>
                  </a:extLst>
                </a:gridCol>
                <a:gridCol w="6450904">
                  <a:extLst>
                    <a:ext uri="{9D8B030D-6E8A-4147-A177-3AD203B41FA5}">
                      <a16:colId xmlns:a16="http://schemas.microsoft.com/office/drawing/2014/main" val="1806636832"/>
                    </a:ext>
                  </a:extLst>
                </a:gridCol>
                <a:gridCol w="1014609">
                  <a:extLst>
                    <a:ext uri="{9D8B030D-6E8A-4147-A177-3AD203B41FA5}">
                      <a16:colId xmlns:a16="http://schemas.microsoft.com/office/drawing/2014/main" val="136380977"/>
                    </a:ext>
                  </a:extLst>
                </a:gridCol>
              </a:tblGrid>
              <a:tr h="3587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№ п/п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ФГОС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Наименование ФГОС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Профессиональные компетенции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37194634"/>
                  </a:ext>
                </a:extLst>
              </a:tr>
              <a:tr h="20868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13.01.10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Электромонтер по ремонту и обслуживанию </a:t>
                      </a:r>
                      <a:r>
                        <a:rPr lang="ru-RU" sz="20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электрооборудо-вания</a:t>
                      </a:r>
                      <a:r>
                        <a:rPr lang="ru-RU" sz="2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(по отраслям)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ru-RU" sz="20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5.2.1. Сборка, монтаж, регулировка и ремонт узлов и механизмов оборудования, агрегатов, машин, станков и другого электрооборудования промышленных организаций.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5.2.2. Проверка и наладка электрооборудования.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5.2.3. Устранение и предупреждение аварий и неполадок электрооборудования.</a:t>
                      </a:r>
                      <a:endParaRPr lang="ru-RU" sz="20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20.026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20.032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207676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7051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2054" y="0"/>
            <a:ext cx="9879725" cy="948283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Сопряжение ФГОС 13.01.11 и ПС</a:t>
            </a:r>
            <a:endParaRPr lang="ru-RU" sz="4000" b="1" dirty="0"/>
          </a:p>
        </p:txBody>
      </p:sp>
      <p:pic>
        <p:nvPicPr>
          <p:cNvPr id="13" name="Рисунок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1" y="-1"/>
            <a:ext cx="827690" cy="7430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11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574252"/>
              </p:ext>
            </p:extLst>
          </p:nvPr>
        </p:nvGraphicFramePr>
        <p:xfrm>
          <a:off x="211899" y="948283"/>
          <a:ext cx="11387203" cy="37002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0441">
                  <a:extLst>
                    <a:ext uri="{9D8B030D-6E8A-4147-A177-3AD203B41FA5}">
                      <a16:colId xmlns:a16="http://schemas.microsoft.com/office/drawing/2014/main" val="3101036801"/>
                    </a:ext>
                  </a:extLst>
                </a:gridCol>
                <a:gridCol w="1201824">
                  <a:extLst>
                    <a:ext uri="{9D8B030D-6E8A-4147-A177-3AD203B41FA5}">
                      <a16:colId xmlns:a16="http://schemas.microsoft.com/office/drawing/2014/main" val="2794428301"/>
                    </a:ext>
                  </a:extLst>
                </a:gridCol>
                <a:gridCol w="2129425">
                  <a:extLst>
                    <a:ext uri="{9D8B030D-6E8A-4147-A177-3AD203B41FA5}">
                      <a16:colId xmlns:a16="http://schemas.microsoft.com/office/drawing/2014/main" val="2545918307"/>
                    </a:ext>
                  </a:extLst>
                </a:gridCol>
                <a:gridCol w="6450904">
                  <a:extLst>
                    <a:ext uri="{9D8B030D-6E8A-4147-A177-3AD203B41FA5}">
                      <a16:colId xmlns:a16="http://schemas.microsoft.com/office/drawing/2014/main" val="1806636832"/>
                    </a:ext>
                  </a:extLst>
                </a:gridCol>
                <a:gridCol w="1014609">
                  <a:extLst>
                    <a:ext uri="{9D8B030D-6E8A-4147-A177-3AD203B41FA5}">
                      <a16:colId xmlns:a16="http://schemas.microsoft.com/office/drawing/2014/main" val="136380977"/>
                    </a:ext>
                  </a:extLst>
                </a:gridCol>
              </a:tblGrid>
              <a:tr h="3587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№ п/п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ФГОС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Наименование ФГОС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Профессиональные компетенции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37194634"/>
                  </a:ext>
                </a:extLst>
              </a:tr>
              <a:tr h="20868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13.01.11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Электромеханик по испытанию и ремонту </a:t>
                      </a:r>
                      <a:r>
                        <a:rPr lang="ru-RU" sz="20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электрооборудо-вания</a:t>
                      </a:r>
                      <a:r>
                        <a:rPr lang="ru-RU" sz="2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летательных аппаратов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5.2.1. Проведение работ по разборке, ремонту и сборке </a:t>
                      </a:r>
                      <a:r>
                        <a:rPr lang="ru-RU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электроагрегатов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летательных аппаратов средней сложности.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5.2.2. Техническое обслуживание электрооборудования</a:t>
                      </a:r>
                      <a:b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летательных аппаратов.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5.2.3. Эксплуатация установок, приспособлений, контрольно-измерительных приборов для испытания и ремонта электрооборудования летательных аппаратов.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-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207676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534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2054" y="0"/>
            <a:ext cx="9879725" cy="948283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Сопряжение ФГОС 13.01.12 и ПС</a:t>
            </a:r>
            <a:endParaRPr lang="ru-RU" sz="4000" b="1" dirty="0"/>
          </a:p>
        </p:txBody>
      </p:sp>
      <p:pic>
        <p:nvPicPr>
          <p:cNvPr id="13" name="Рисунок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1" y="-1"/>
            <a:ext cx="827690" cy="7430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12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950934"/>
              </p:ext>
            </p:extLst>
          </p:nvPr>
        </p:nvGraphicFramePr>
        <p:xfrm>
          <a:off x="211899" y="948283"/>
          <a:ext cx="11387203" cy="45659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0441">
                  <a:extLst>
                    <a:ext uri="{9D8B030D-6E8A-4147-A177-3AD203B41FA5}">
                      <a16:colId xmlns:a16="http://schemas.microsoft.com/office/drawing/2014/main" val="3101036801"/>
                    </a:ext>
                  </a:extLst>
                </a:gridCol>
                <a:gridCol w="1201824">
                  <a:extLst>
                    <a:ext uri="{9D8B030D-6E8A-4147-A177-3AD203B41FA5}">
                      <a16:colId xmlns:a16="http://schemas.microsoft.com/office/drawing/2014/main" val="2794428301"/>
                    </a:ext>
                  </a:extLst>
                </a:gridCol>
                <a:gridCol w="2129425">
                  <a:extLst>
                    <a:ext uri="{9D8B030D-6E8A-4147-A177-3AD203B41FA5}">
                      <a16:colId xmlns:a16="http://schemas.microsoft.com/office/drawing/2014/main" val="2545918307"/>
                    </a:ext>
                  </a:extLst>
                </a:gridCol>
                <a:gridCol w="6450904">
                  <a:extLst>
                    <a:ext uri="{9D8B030D-6E8A-4147-A177-3AD203B41FA5}">
                      <a16:colId xmlns:a16="http://schemas.microsoft.com/office/drawing/2014/main" val="1806636832"/>
                    </a:ext>
                  </a:extLst>
                </a:gridCol>
                <a:gridCol w="1014609">
                  <a:extLst>
                    <a:ext uri="{9D8B030D-6E8A-4147-A177-3AD203B41FA5}">
                      <a16:colId xmlns:a16="http://schemas.microsoft.com/office/drawing/2014/main" val="136380977"/>
                    </a:ext>
                  </a:extLst>
                </a:gridCol>
              </a:tblGrid>
              <a:tr h="3587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№ п/п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ФГОС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Наименование ФГОС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Профессиональные компетенции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37194634"/>
                  </a:ext>
                </a:extLst>
              </a:tr>
              <a:tr h="20868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13.01.12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Сборщик </a:t>
                      </a:r>
                      <a:r>
                        <a:rPr lang="ru-RU" sz="20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электроизмери</a:t>
                      </a:r>
                      <a:r>
                        <a:rPr lang="ru-RU" sz="2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-тельных 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приборов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5.2.1. Пайка узлов групп деталей и схем электроизмерительных приборов.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5.2.2. Изготовление узлов и деталей на универсальном и специальном оборудовании.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5.2.3. Выполнение электромонтажных работ и сборки электромонтажных изделий.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5.2.4. Сборка, механическая и электрическая регулировка, градуировка и испытание электроизмерительных приборов.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20.034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207676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535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2054" y="0"/>
            <a:ext cx="9879725" cy="948283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Сопряжение ФГОС 13.01.13 и ПС</a:t>
            </a:r>
            <a:endParaRPr lang="ru-RU" sz="4000" b="1" dirty="0"/>
          </a:p>
        </p:txBody>
      </p:sp>
      <p:pic>
        <p:nvPicPr>
          <p:cNvPr id="13" name="Рисунок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1" y="-1"/>
            <a:ext cx="827690" cy="7430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13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7849403"/>
              </p:ext>
            </p:extLst>
          </p:nvPr>
        </p:nvGraphicFramePr>
        <p:xfrm>
          <a:off x="211899" y="948283"/>
          <a:ext cx="11387203" cy="29352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0441">
                  <a:extLst>
                    <a:ext uri="{9D8B030D-6E8A-4147-A177-3AD203B41FA5}">
                      <a16:colId xmlns:a16="http://schemas.microsoft.com/office/drawing/2014/main" val="3101036801"/>
                    </a:ext>
                  </a:extLst>
                </a:gridCol>
                <a:gridCol w="1201824">
                  <a:extLst>
                    <a:ext uri="{9D8B030D-6E8A-4147-A177-3AD203B41FA5}">
                      <a16:colId xmlns:a16="http://schemas.microsoft.com/office/drawing/2014/main" val="2794428301"/>
                    </a:ext>
                  </a:extLst>
                </a:gridCol>
                <a:gridCol w="2129425">
                  <a:extLst>
                    <a:ext uri="{9D8B030D-6E8A-4147-A177-3AD203B41FA5}">
                      <a16:colId xmlns:a16="http://schemas.microsoft.com/office/drawing/2014/main" val="2545918307"/>
                    </a:ext>
                  </a:extLst>
                </a:gridCol>
                <a:gridCol w="6450904">
                  <a:extLst>
                    <a:ext uri="{9D8B030D-6E8A-4147-A177-3AD203B41FA5}">
                      <a16:colId xmlns:a16="http://schemas.microsoft.com/office/drawing/2014/main" val="1806636832"/>
                    </a:ext>
                  </a:extLst>
                </a:gridCol>
                <a:gridCol w="1014609">
                  <a:extLst>
                    <a:ext uri="{9D8B030D-6E8A-4147-A177-3AD203B41FA5}">
                      <a16:colId xmlns:a16="http://schemas.microsoft.com/office/drawing/2014/main" val="136380977"/>
                    </a:ext>
                  </a:extLst>
                </a:gridCol>
              </a:tblGrid>
              <a:tr h="3587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№ п/п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ФГОС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Наименование ФГОС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Профессиональные компетенции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37194634"/>
                  </a:ext>
                </a:extLst>
              </a:tr>
              <a:tr h="20868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13.01.13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Электромонтаж-ник-</a:t>
                      </a:r>
                      <a:r>
                        <a:rPr lang="ru-RU" sz="20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схемщик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5.2.1. Выполнение подготовительных электротехнических работ.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5.2.2. Выполнение слесарно-сборочных и такелажных работ.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5.2.3. Выполнение электромонтажных работ.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207676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693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2054" y="0"/>
            <a:ext cx="9879725" cy="948283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Сопряжение ФГОС 13.01.14 и ПС</a:t>
            </a:r>
            <a:endParaRPr lang="ru-RU" sz="4000" b="1" dirty="0"/>
          </a:p>
        </p:txBody>
      </p:sp>
      <p:pic>
        <p:nvPicPr>
          <p:cNvPr id="13" name="Рисунок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1" y="-1"/>
            <a:ext cx="827690" cy="7430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14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149825"/>
              </p:ext>
            </p:extLst>
          </p:nvPr>
        </p:nvGraphicFramePr>
        <p:xfrm>
          <a:off x="211899" y="948283"/>
          <a:ext cx="11387203" cy="27391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0441">
                  <a:extLst>
                    <a:ext uri="{9D8B030D-6E8A-4147-A177-3AD203B41FA5}">
                      <a16:colId xmlns:a16="http://schemas.microsoft.com/office/drawing/2014/main" val="3101036801"/>
                    </a:ext>
                  </a:extLst>
                </a:gridCol>
                <a:gridCol w="1201824">
                  <a:extLst>
                    <a:ext uri="{9D8B030D-6E8A-4147-A177-3AD203B41FA5}">
                      <a16:colId xmlns:a16="http://schemas.microsoft.com/office/drawing/2014/main" val="2794428301"/>
                    </a:ext>
                  </a:extLst>
                </a:gridCol>
                <a:gridCol w="2129425">
                  <a:extLst>
                    <a:ext uri="{9D8B030D-6E8A-4147-A177-3AD203B41FA5}">
                      <a16:colId xmlns:a16="http://schemas.microsoft.com/office/drawing/2014/main" val="2545918307"/>
                    </a:ext>
                  </a:extLst>
                </a:gridCol>
                <a:gridCol w="6450904">
                  <a:extLst>
                    <a:ext uri="{9D8B030D-6E8A-4147-A177-3AD203B41FA5}">
                      <a16:colId xmlns:a16="http://schemas.microsoft.com/office/drawing/2014/main" val="1806636832"/>
                    </a:ext>
                  </a:extLst>
                </a:gridCol>
                <a:gridCol w="1014609">
                  <a:extLst>
                    <a:ext uri="{9D8B030D-6E8A-4147-A177-3AD203B41FA5}">
                      <a16:colId xmlns:a16="http://schemas.microsoft.com/office/drawing/2014/main" val="136380977"/>
                    </a:ext>
                  </a:extLst>
                </a:gridCol>
              </a:tblGrid>
              <a:tr h="3587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№ п/п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ФГОС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Наименование ФГОС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Профессиональные компетенции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37194634"/>
                  </a:ext>
                </a:extLst>
              </a:tr>
              <a:tr h="20868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13.01.14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Электромеханик по лифтам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5.2.1. Эксплуатационно-техническое обслуживание лифтового оборудования.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5.2.2. Эксплуатационно-техническое обслуживание диспетчерского оборудования и телеавтоматики.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207676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687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2054" y="0"/>
            <a:ext cx="9879725" cy="948283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Сопряжение ФГОС 13.02.08 и ПС</a:t>
            </a:r>
            <a:endParaRPr lang="ru-RU" sz="4000" b="1" dirty="0"/>
          </a:p>
        </p:txBody>
      </p:sp>
      <p:pic>
        <p:nvPicPr>
          <p:cNvPr id="13" name="Рисунок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1" y="-1"/>
            <a:ext cx="827690" cy="7430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15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1566897"/>
              </p:ext>
            </p:extLst>
          </p:nvPr>
        </p:nvGraphicFramePr>
        <p:xfrm>
          <a:off x="211899" y="948283"/>
          <a:ext cx="11387203" cy="50547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0441">
                  <a:extLst>
                    <a:ext uri="{9D8B030D-6E8A-4147-A177-3AD203B41FA5}">
                      <a16:colId xmlns:a16="http://schemas.microsoft.com/office/drawing/2014/main" val="3101036801"/>
                    </a:ext>
                  </a:extLst>
                </a:gridCol>
                <a:gridCol w="1201824">
                  <a:extLst>
                    <a:ext uri="{9D8B030D-6E8A-4147-A177-3AD203B41FA5}">
                      <a16:colId xmlns:a16="http://schemas.microsoft.com/office/drawing/2014/main" val="2794428301"/>
                    </a:ext>
                  </a:extLst>
                </a:gridCol>
                <a:gridCol w="2129425">
                  <a:extLst>
                    <a:ext uri="{9D8B030D-6E8A-4147-A177-3AD203B41FA5}">
                      <a16:colId xmlns:a16="http://schemas.microsoft.com/office/drawing/2014/main" val="2545918307"/>
                    </a:ext>
                  </a:extLst>
                </a:gridCol>
                <a:gridCol w="6450904">
                  <a:extLst>
                    <a:ext uri="{9D8B030D-6E8A-4147-A177-3AD203B41FA5}">
                      <a16:colId xmlns:a16="http://schemas.microsoft.com/office/drawing/2014/main" val="1806636832"/>
                    </a:ext>
                  </a:extLst>
                </a:gridCol>
                <a:gridCol w="1014609">
                  <a:extLst>
                    <a:ext uri="{9D8B030D-6E8A-4147-A177-3AD203B41FA5}">
                      <a16:colId xmlns:a16="http://schemas.microsoft.com/office/drawing/2014/main" val="136380977"/>
                    </a:ext>
                  </a:extLst>
                </a:gridCol>
              </a:tblGrid>
              <a:tr h="3587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№ п/п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ФГОС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Наименование ФГОС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Профессиональные компетенции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37194634"/>
                  </a:ext>
                </a:extLst>
              </a:tr>
              <a:tr h="20868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13.02.08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Электроизоляционная, кабельная и конденсаторная техника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5.4.1. Ведение технологических процессов производства электроизоляционной, кабельной и конденсаторной техники.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5.4.2. Обслуживание эксплуатируемого оборудования.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5.4.3. Участие в испытаниях кабельной и конденсаторной техники.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5.4.4. Организация деятельности коллектива исполнителей.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5.4.5. Участие в проектировании электроизоляционной, кабельной и конденсаторной техники.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5.4.6. Выполнение работ по одной или нескольким профессиям рабочих, должностям служащих.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20.030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207676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693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2054" y="0"/>
            <a:ext cx="9879725" cy="948283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Сопряжение ФГОС 13.02.10 и ПС</a:t>
            </a:r>
            <a:endParaRPr lang="ru-RU" sz="4000" b="1" dirty="0"/>
          </a:p>
        </p:txBody>
      </p:sp>
      <p:pic>
        <p:nvPicPr>
          <p:cNvPr id="13" name="Рисунок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1" y="-1"/>
            <a:ext cx="827690" cy="7430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16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019211"/>
              </p:ext>
            </p:extLst>
          </p:nvPr>
        </p:nvGraphicFramePr>
        <p:xfrm>
          <a:off x="211899" y="948283"/>
          <a:ext cx="11387203" cy="55443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0441">
                  <a:extLst>
                    <a:ext uri="{9D8B030D-6E8A-4147-A177-3AD203B41FA5}">
                      <a16:colId xmlns:a16="http://schemas.microsoft.com/office/drawing/2014/main" val="3101036801"/>
                    </a:ext>
                  </a:extLst>
                </a:gridCol>
                <a:gridCol w="1201824">
                  <a:extLst>
                    <a:ext uri="{9D8B030D-6E8A-4147-A177-3AD203B41FA5}">
                      <a16:colId xmlns:a16="http://schemas.microsoft.com/office/drawing/2014/main" val="2794428301"/>
                    </a:ext>
                  </a:extLst>
                </a:gridCol>
                <a:gridCol w="2129425">
                  <a:extLst>
                    <a:ext uri="{9D8B030D-6E8A-4147-A177-3AD203B41FA5}">
                      <a16:colId xmlns:a16="http://schemas.microsoft.com/office/drawing/2014/main" val="2545918307"/>
                    </a:ext>
                  </a:extLst>
                </a:gridCol>
                <a:gridCol w="6450904">
                  <a:extLst>
                    <a:ext uri="{9D8B030D-6E8A-4147-A177-3AD203B41FA5}">
                      <a16:colId xmlns:a16="http://schemas.microsoft.com/office/drawing/2014/main" val="1806636832"/>
                    </a:ext>
                  </a:extLst>
                </a:gridCol>
                <a:gridCol w="1014609">
                  <a:extLst>
                    <a:ext uri="{9D8B030D-6E8A-4147-A177-3AD203B41FA5}">
                      <a16:colId xmlns:a16="http://schemas.microsoft.com/office/drawing/2014/main" val="136380977"/>
                    </a:ext>
                  </a:extLst>
                </a:gridCol>
              </a:tblGrid>
              <a:tr h="3587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№ п/п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ФГОС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Наименование ФГОС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Профессиональные компетенции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37194634"/>
                  </a:ext>
                </a:extLst>
              </a:tr>
              <a:tr h="20868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13.02.10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Электрические машины и аппараты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5.4.1. Организация и проведение работ по изготовлению электрических машин, аппаратов и установок.</a:t>
                      </a:r>
                      <a:b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5.4.2. Контроль качества выполняемых работ.</a:t>
                      </a:r>
                      <a:b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5.4.3. Обеспечение надёжной работы электрического и электромеханического оборудования. </a:t>
                      </a:r>
                      <a:b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5.4.4. Организация работы коллектива исполнителей.</a:t>
                      </a:r>
                      <a:b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5.4.5. Участие в модернизации производства электрических машин и аппаратов.</a:t>
                      </a:r>
                      <a:b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5.4.6. Выполнение работ по одной или нескольким профессиям рабочих, должностям служащих.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207676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393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2054" y="0"/>
            <a:ext cx="9879725" cy="948283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Основные проблемы при актуализации ФГОС</a:t>
            </a:r>
            <a:endParaRPr lang="ru-RU" sz="4000" b="1" dirty="0"/>
          </a:p>
        </p:txBody>
      </p:sp>
      <p:pic>
        <p:nvPicPr>
          <p:cNvPr id="13" name="Рисунок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1" y="-1"/>
            <a:ext cx="827690" cy="7430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17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0430" y="948283"/>
            <a:ext cx="678874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2400"/>
              </a:spcAft>
              <a:buAutoNum type="arabicParenR"/>
            </a:pPr>
            <a:r>
              <a:rPr lang="ru-RU" sz="2000" dirty="0" smtClean="0"/>
              <a:t>13.01.02 </a:t>
            </a:r>
            <a:r>
              <a:rPr lang="ru-RU" sz="2000" dirty="0"/>
              <a:t>Машинист паровых </a:t>
            </a:r>
            <a:r>
              <a:rPr lang="ru-RU" sz="2000" dirty="0" smtClean="0"/>
              <a:t>турбин</a:t>
            </a:r>
          </a:p>
          <a:p>
            <a:pPr marL="342900" indent="-342900">
              <a:spcAft>
                <a:spcPts val="2400"/>
              </a:spcAft>
              <a:buAutoNum type="arabicParenR"/>
            </a:pPr>
            <a:r>
              <a:rPr lang="ru-RU" sz="2000" dirty="0" smtClean="0">
                <a:ea typeface="Calibri" panose="020F0502020204030204" pitchFamily="34" charset="0"/>
              </a:rPr>
              <a:t>13.01.08 </a:t>
            </a:r>
            <a:r>
              <a:rPr lang="ru-RU" sz="2000" dirty="0">
                <a:ea typeface="Calibri" panose="020F0502020204030204" pitchFamily="34" charset="0"/>
              </a:rPr>
              <a:t>Сборщик </a:t>
            </a:r>
            <a:r>
              <a:rPr lang="ru-RU" sz="2000" dirty="0" smtClean="0">
                <a:ea typeface="Calibri" panose="020F0502020204030204" pitchFamily="34" charset="0"/>
              </a:rPr>
              <a:t>трансформаторов</a:t>
            </a:r>
          </a:p>
          <a:p>
            <a:pPr marL="342900" indent="-342900">
              <a:spcAft>
                <a:spcPts val="2400"/>
              </a:spcAft>
              <a:buAutoNum type="arabicParenR"/>
            </a:pPr>
            <a:r>
              <a:rPr lang="ru-RU" sz="2000" dirty="0" smtClean="0"/>
              <a:t>13.01.09 </a:t>
            </a:r>
            <a:r>
              <a:rPr lang="ru-RU" sz="2000" dirty="0"/>
              <a:t>Сборщик электрических машин и </a:t>
            </a:r>
            <a:r>
              <a:rPr lang="ru-RU" sz="2000" dirty="0" smtClean="0"/>
              <a:t>аппаратов</a:t>
            </a:r>
          </a:p>
          <a:p>
            <a:pPr marL="342900" indent="-342900">
              <a:spcAft>
                <a:spcPts val="2400"/>
              </a:spcAft>
              <a:buAutoNum type="arabicParenR"/>
            </a:pPr>
            <a:r>
              <a:rPr lang="ru-RU" sz="2000" b="1" dirty="0" smtClean="0"/>
              <a:t>13.01.10 </a:t>
            </a:r>
            <a:r>
              <a:rPr lang="ru-RU" sz="2000" b="1" dirty="0"/>
              <a:t>Электромонтер по ремонту и обслуживанию электрооборудования (по </a:t>
            </a:r>
            <a:r>
              <a:rPr lang="ru-RU" sz="2000" b="1" dirty="0" smtClean="0"/>
              <a:t>отраслям)</a:t>
            </a:r>
          </a:p>
          <a:p>
            <a:pPr marL="342900" indent="-342900">
              <a:spcAft>
                <a:spcPts val="2400"/>
              </a:spcAft>
              <a:buAutoNum type="arabicParenR"/>
            </a:pPr>
            <a:r>
              <a:rPr lang="ru-RU" sz="2000" b="1" dirty="0" smtClean="0"/>
              <a:t>13.01.12 </a:t>
            </a:r>
            <a:r>
              <a:rPr lang="ru-RU" sz="2000" b="1" dirty="0"/>
              <a:t>Сборщик электроизмерительных </a:t>
            </a:r>
            <a:r>
              <a:rPr lang="ru-RU" sz="2000" b="1" dirty="0" smtClean="0"/>
              <a:t>приборов</a:t>
            </a:r>
          </a:p>
          <a:p>
            <a:pPr marL="342900" indent="-342900">
              <a:spcAft>
                <a:spcPts val="2400"/>
              </a:spcAft>
              <a:buAutoNum type="arabicParenR"/>
            </a:pPr>
            <a:r>
              <a:rPr lang="ru-RU" sz="2000" dirty="0" smtClean="0"/>
              <a:t>13.01.13 Электромонтажник-</a:t>
            </a:r>
            <a:r>
              <a:rPr lang="ru-RU" sz="2000" dirty="0" err="1" smtClean="0"/>
              <a:t>схемщик</a:t>
            </a:r>
            <a:endParaRPr lang="ru-RU" sz="2000" dirty="0"/>
          </a:p>
          <a:p>
            <a:pPr marL="342900" indent="-342900">
              <a:spcAft>
                <a:spcPts val="2400"/>
              </a:spcAft>
              <a:buAutoNum type="arabicParenR"/>
            </a:pPr>
            <a:r>
              <a:rPr lang="ru-RU" sz="2000" b="1" dirty="0" smtClean="0"/>
              <a:t>13.02.08 </a:t>
            </a:r>
            <a:r>
              <a:rPr lang="ru-RU" sz="2000" b="1" dirty="0"/>
              <a:t>Электроизоляционная, кабельная и конденсаторная </a:t>
            </a:r>
            <a:r>
              <a:rPr lang="ru-RU" sz="2000" b="1" dirty="0" smtClean="0"/>
              <a:t>техника</a:t>
            </a:r>
          </a:p>
          <a:p>
            <a:pPr marL="342900" indent="-342900">
              <a:spcAft>
                <a:spcPts val="2400"/>
              </a:spcAft>
              <a:buAutoNum type="arabicParenR"/>
            </a:pPr>
            <a:r>
              <a:rPr lang="ru-RU" sz="2000" dirty="0" smtClean="0"/>
              <a:t>13.02.10 </a:t>
            </a:r>
            <a:r>
              <a:rPr lang="ru-RU" sz="2000" dirty="0"/>
              <a:t>Электрические машины и аппараты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9795289" y="2603504"/>
            <a:ext cx="1531188" cy="98527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a typeface="Calibri" panose="020F0502020204030204" pitchFamily="34" charset="0"/>
                <a:cs typeface="Times New Roman" panose="02020603050405020304" pitchFamily="18" charset="0"/>
              </a:rPr>
              <a:t>ПС </a:t>
            </a:r>
            <a:r>
              <a:rPr lang="ru-RU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20.026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a typeface="Calibri" panose="020F0502020204030204" pitchFamily="34" charset="0"/>
                <a:cs typeface="Times New Roman" panose="02020603050405020304" pitchFamily="18" charset="0"/>
              </a:rPr>
              <a:t>ПС </a:t>
            </a:r>
            <a:r>
              <a:rPr lang="ru-RU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20.032</a:t>
            </a:r>
            <a:endParaRPr lang="ru-RU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795289" y="3663382"/>
            <a:ext cx="1531188" cy="46166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ru-RU" sz="2400" dirty="0" smtClean="0">
                <a:ea typeface="Calibri" panose="020F0502020204030204" pitchFamily="34" charset="0"/>
              </a:rPr>
              <a:t>ПС 20.034 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039178" y="2861139"/>
            <a:ext cx="2256452" cy="48750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Охват: </a:t>
            </a:r>
            <a:r>
              <a:rPr lang="ru-RU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ru-RU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из 3 ПК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039178" y="3637541"/>
            <a:ext cx="2256452" cy="48750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Охват: 2 из 4 ПК</a:t>
            </a:r>
            <a:endParaRPr lang="ru-RU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795289" y="4968292"/>
            <a:ext cx="1531188" cy="46166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2400" dirty="0" smtClean="0">
                <a:ea typeface="Calibri" panose="020F0502020204030204" pitchFamily="34" charset="0"/>
              </a:rPr>
              <a:t>ПС 20.030 </a:t>
            </a:r>
            <a:endParaRPr lang="ru-RU" sz="2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7040085" y="4968292"/>
            <a:ext cx="2256452" cy="48750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Охват: </a:t>
            </a:r>
            <a:r>
              <a:rPr lang="ru-RU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ru-RU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из </a:t>
            </a:r>
            <a:r>
              <a:rPr lang="ru-RU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6 </a:t>
            </a:r>
            <a:r>
              <a:rPr lang="ru-RU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ПК</a:t>
            </a:r>
            <a:endParaRPr lang="ru-RU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 влево 11"/>
          <p:cNvSpPr/>
          <p:nvPr/>
        </p:nvSpPr>
        <p:spPr>
          <a:xfrm>
            <a:off x="9295630" y="2965397"/>
            <a:ext cx="489833" cy="25052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лево 14"/>
          <p:cNvSpPr/>
          <p:nvPr/>
        </p:nvSpPr>
        <p:spPr>
          <a:xfrm>
            <a:off x="9295629" y="3756732"/>
            <a:ext cx="489833" cy="25052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лево 15"/>
          <p:cNvSpPr/>
          <p:nvPr/>
        </p:nvSpPr>
        <p:spPr>
          <a:xfrm>
            <a:off x="9295629" y="5084508"/>
            <a:ext cx="489833" cy="25052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множение 17"/>
          <p:cNvSpPr/>
          <p:nvPr/>
        </p:nvSpPr>
        <p:spPr>
          <a:xfrm>
            <a:off x="7771706" y="1374614"/>
            <a:ext cx="631521" cy="713984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множение 18"/>
          <p:cNvSpPr/>
          <p:nvPr/>
        </p:nvSpPr>
        <p:spPr>
          <a:xfrm>
            <a:off x="7785712" y="2019670"/>
            <a:ext cx="631521" cy="713984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множение 19"/>
          <p:cNvSpPr/>
          <p:nvPr/>
        </p:nvSpPr>
        <p:spPr>
          <a:xfrm>
            <a:off x="7785712" y="4151272"/>
            <a:ext cx="631521" cy="713984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множение 20"/>
          <p:cNvSpPr/>
          <p:nvPr/>
        </p:nvSpPr>
        <p:spPr>
          <a:xfrm>
            <a:off x="7771707" y="5585059"/>
            <a:ext cx="631521" cy="713984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9822612" y="878636"/>
            <a:ext cx="1531188" cy="47000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a typeface="Calibri" panose="020F0502020204030204" pitchFamily="34" charset="0"/>
                <a:cs typeface="Times New Roman" panose="02020603050405020304" pitchFamily="18" charset="0"/>
              </a:rPr>
              <a:t>ПС </a:t>
            </a:r>
            <a:r>
              <a:rPr lang="ru-RU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20.015</a:t>
            </a:r>
            <a:endParaRPr lang="ru-RU" sz="24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066501" y="884118"/>
            <a:ext cx="2256452" cy="48750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Охват: </a:t>
            </a:r>
            <a:r>
              <a:rPr lang="ru-RU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ru-RU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из </a:t>
            </a:r>
            <a:r>
              <a:rPr lang="ru-RU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ru-RU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ПК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Стрелка влево 23"/>
          <p:cNvSpPr/>
          <p:nvPr/>
        </p:nvSpPr>
        <p:spPr>
          <a:xfrm>
            <a:off x="9322953" y="988376"/>
            <a:ext cx="489833" cy="25052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696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2054" y="0"/>
            <a:ext cx="9879725" cy="948283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>Формирование рабочих групп по актуализации ФГОС</a:t>
            </a:r>
            <a:endParaRPr lang="ru-RU" sz="4000" b="1" dirty="0"/>
          </a:p>
        </p:txBody>
      </p:sp>
      <p:pic>
        <p:nvPicPr>
          <p:cNvPr id="13" name="Рисунок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1" y="-1"/>
            <a:ext cx="827690" cy="7430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18</a:t>
            </a:fld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547031674"/>
              </p:ext>
            </p:extLst>
          </p:nvPr>
        </p:nvGraphicFramePr>
        <p:xfrm>
          <a:off x="1668745" y="937683"/>
          <a:ext cx="979257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081370" y="1885966"/>
            <a:ext cx="2272430" cy="817245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100" dirty="0" smtClean="0">
                <a:solidFill>
                  <a:schemeClr val="bg1"/>
                </a:solidFill>
              </a:rPr>
              <a:t>Работодатели (РАЭЛ)</a:t>
            </a:r>
            <a:endParaRPr lang="ru-RU" sz="2100" dirty="0">
              <a:solidFill>
                <a:schemeClr val="bg1"/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9890603" y="2703211"/>
            <a:ext cx="653963" cy="2019101"/>
          </a:xfrm>
          <a:prstGeom prst="downArrow">
            <a:avLst>
              <a:gd name="adj1" fmla="val 50000"/>
              <a:gd name="adj2" fmla="val 82028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25260" y="4476809"/>
            <a:ext cx="4221272" cy="228147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b="1" dirty="0" smtClean="0"/>
              <a:t>Сроки актуализации ФГОС</a:t>
            </a:r>
            <a:r>
              <a:rPr lang="ru-RU" sz="3200" dirty="0" smtClean="0"/>
              <a:t>:</a:t>
            </a:r>
          </a:p>
          <a:p>
            <a:pPr algn="ctr"/>
            <a:r>
              <a:rPr lang="ru-RU" sz="3200" dirty="0" smtClean="0"/>
              <a:t>декабрь </a:t>
            </a:r>
            <a:r>
              <a:rPr lang="ru-RU" sz="3200" dirty="0"/>
              <a:t>2018 г. - февраль 2019 г.</a:t>
            </a:r>
          </a:p>
        </p:txBody>
      </p:sp>
    </p:spTree>
    <p:extLst>
      <p:ext uri="{BB962C8B-B14F-4D97-AF65-F5344CB8AC3E}">
        <p14:creationId xmlns:p14="http://schemas.microsoft.com/office/powerpoint/2010/main" val="96491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2054" y="0"/>
            <a:ext cx="9879725" cy="948283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Пути решения проблем актуализации ФГОС</a:t>
            </a:r>
            <a:endParaRPr lang="ru-RU" sz="4000" b="1" dirty="0"/>
          </a:p>
        </p:txBody>
      </p:sp>
      <p:pic>
        <p:nvPicPr>
          <p:cNvPr id="13" name="Рисунок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1" y="-1"/>
            <a:ext cx="827690" cy="7430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19</a:t>
            </a:fld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13846" y="1710103"/>
            <a:ext cx="6096000" cy="83099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r>
              <a:rPr lang="ru-RU" sz="2400" dirty="0" smtClean="0"/>
              <a:t>1) Определение востребованности </a:t>
            </a:r>
            <a:r>
              <a:rPr lang="ru-RU" sz="2400" dirty="0"/>
              <a:t>указанной профессии или специальности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413846" y="2689413"/>
            <a:ext cx="6096000" cy="120032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r>
              <a:rPr lang="ru-RU" sz="2400" dirty="0" smtClean="0"/>
              <a:t>2) Интенсификация </a:t>
            </a:r>
            <a:r>
              <a:rPr lang="ru-RU" sz="2400" dirty="0"/>
              <a:t>взаимодействия работодателей и образовательных </a:t>
            </a:r>
            <a:r>
              <a:rPr lang="ru-RU" sz="2400" dirty="0" smtClean="0"/>
              <a:t>учреждений (ОУ), </a:t>
            </a:r>
            <a:r>
              <a:rPr lang="ru-RU" sz="2400" dirty="0"/>
              <a:t>целевой приём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413846" y="4058016"/>
            <a:ext cx="6096000" cy="83099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2400" dirty="0" smtClean="0"/>
              <a:t>3) Формирование </a:t>
            </a:r>
            <a:r>
              <a:rPr lang="ru-RU" sz="2400" dirty="0"/>
              <a:t>перечня ключевых работодателей</a:t>
            </a:r>
            <a:endParaRPr lang="en-US" sz="24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6751529" y="1707420"/>
            <a:ext cx="3093929" cy="46166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ФУМО 13.00.00</a:t>
            </a:r>
            <a:endParaRPr lang="ru-RU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7359041" y="1129674"/>
            <a:ext cx="1878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Исполнитель</a:t>
            </a:r>
            <a:endParaRPr lang="ru-RU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9982200" y="950267"/>
            <a:ext cx="1878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Срок выполнения</a:t>
            </a:r>
            <a:endParaRPr lang="ru-RU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2038628" y="1088555"/>
            <a:ext cx="2596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Пути решения</a:t>
            </a:r>
            <a:endParaRPr lang="ru-RU" sz="24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9845458" y="1707420"/>
            <a:ext cx="2015646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июнь 2018</a:t>
            </a:r>
            <a:endParaRPr lang="ru-RU" sz="2400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6751529" y="2683012"/>
            <a:ext cx="3093929" cy="46166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ОУ</a:t>
            </a:r>
            <a:endParaRPr lang="ru-RU" sz="2400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9845458" y="2683011"/>
            <a:ext cx="2015646" cy="46166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постоянно</a:t>
            </a:r>
            <a:endParaRPr lang="ru-RU" sz="2400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6751529" y="4058017"/>
            <a:ext cx="3093929" cy="46166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ФУМО 13.00.00 + ОУ</a:t>
            </a:r>
            <a:endParaRPr lang="ru-RU" sz="240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9845458" y="4058016"/>
            <a:ext cx="2015646" cy="46166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ноябрь 2018</a:t>
            </a:r>
            <a:endParaRPr lang="ru-RU" sz="240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413846" y="4948415"/>
            <a:ext cx="6096000" cy="46166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2400" dirty="0" smtClean="0"/>
              <a:t>4) Подготовка необходимых ПС</a:t>
            </a:r>
            <a:endParaRPr lang="en-US" sz="2400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6751529" y="4763747"/>
            <a:ext cx="3093929" cy="83099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ФУМО 13.00.00 + работодатели</a:t>
            </a:r>
            <a:endParaRPr lang="ru-RU" sz="2400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9845458" y="4948414"/>
            <a:ext cx="2015646" cy="461665"/>
          </a:xfrm>
          <a:prstGeom prst="rect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2019 год</a:t>
            </a:r>
            <a:endParaRPr lang="ru-RU" sz="2400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413846" y="5752169"/>
            <a:ext cx="6096000" cy="46166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2400" dirty="0" smtClean="0"/>
              <a:t>5) </a:t>
            </a:r>
            <a:r>
              <a:rPr lang="ru-RU" sz="2400" dirty="0" smtClean="0"/>
              <a:t>Актуализация ФГОС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42855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7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2054" y="0"/>
            <a:ext cx="9879725" cy="948283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Профессии и специальности УГПС 13.00.00</a:t>
            </a:r>
            <a:endParaRPr lang="ru-RU" sz="4000" b="1" dirty="0"/>
          </a:p>
        </p:txBody>
      </p:sp>
      <p:pic>
        <p:nvPicPr>
          <p:cNvPr id="13" name="Рисунок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1" y="-1"/>
            <a:ext cx="827690" cy="7430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915048"/>
              </p:ext>
            </p:extLst>
          </p:nvPr>
        </p:nvGraphicFramePr>
        <p:xfrm>
          <a:off x="163833" y="864789"/>
          <a:ext cx="5259506" cy="56433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3899">
                  <a:extLst>
                    <a:ext uri="{9D8B030D-6E8A-4147-A177-3AD203B41FA5}">
                      <a16:colId xmlns:a16="http://schemas.microsoft.com/office/drawing/2014/main" val="1962145871"/>
                    </a:ext>
                  </a:extLst>
                </a:gridCol>
                <a:gridCol w="1014668">
                  <a:extLst>
                    <a:ext uri="{9D8B030D-6E8A-4147-A177-3AD203B41FA5}">
                      <a16:colId xmlns:a16="http://schemas.microsoft.com/office/drawing/2014/main" val="942790318"/>
                    </a:ext>
                  </a:extLst>
                </a:gridCol>
                <a:gridCol w="3490939">
                  <a:extLst>
                    <a:ext uri="{9D8B030D-6E8A-4147-A177-3AD203B41FA5}">
                      <a16:colId xmlns:a16="http://schemas.microsoft.com/office/drawing/2014/main" val="4236531969"/>
                    </a:ext>
                  </a:extLst>
                </a:gridCol>
              </a:tblGrid>
              <a:tr h="3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ФГОС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профессии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2356611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13.01.01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Машинист котлов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0670295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13.01.02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Машинист паровых турбин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3025067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13.01.03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Электрослесарь по ремонту оборудования электростанций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0910238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13.01.04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Слесарь по ремонту оборудования электростанций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050226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13.01.05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Электромонтер по техническому обслуживанию электростанций и сетей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3183291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13.01.06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Электромонтер-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линейщик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по монтажу воздушных линий высокого напряжения и контактной сети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6848870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13.01.07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Электромонтер по ремонту электросетей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8804022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13.01.08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Сборщик трансформаторов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2807209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13.01.09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Сборщик электрических машин и аппаратов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1739617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13.01.10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Электромонтер по ремонту и обслуживанию электрооборудования (по отраслям)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47129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13.01.11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Электромеханик по испытанию и ремонту электрооборудования летательных аппаратов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7004386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13.01.12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Сборщик электроизмерительных приборов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8235617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13.01.13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Электромонтажник-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схемщик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6524173"/>
                  </a:ext>
                </a:extLst>
              </a:tr>
              <a:tr h="11354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14</a:t>
                      </a:r>
                      <a:endParaRPr lang="ru-RU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13.01.14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Электромеханик по лифтам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438815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8870287"/>
              </p:ext>
            </p:extLst>
          </p:nvPr>
        </p:nvGraphicFramePr>
        <p:xfrm>
          <a:off x="6690757" y="864789"/>
          <a:ext cx="5259506" cy="46619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0057">
                  <a:extLst>
                    <a:ext uri="{9D8B030D-6E8A-4147-A177-3AD203B41FA5}">
                      <a16:colId xmlns:a16="http://schemas.microsoft.com/office/drawing/2014/main" val="3089906793"/>
                    </a:ext>
                  </a:extLst>
                </a:gridCol>
                <a:gridCol w="1030013">
                  <a:extLst>
                    <a:ext uri="{9D8B030D-6E8A-4147-A177-3AD203B41FA5}">
                      <a16:colId xmlns:a16="http://schemas.microsoft.com/office/drawing/2014/main" val="1429085095"/>
                    </a:ext>
                  </a:extLst>
                </a:gridCol>
                <a:gridCol w="3489436">
                  <a:extLst>
                    <a:ext uri="{9D8B030D-6E8A-4147-A177-3AD203B41FA5}">
                      <a16:colId xmlns:a16="http://schemas.microsoft.com/office/drawing/2014/main" val="1562708058"/>
                    </a:ext>
                  </a:extLst>
                </a:gridCol>
              </a:tblGrid>
              <a:tr h="3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ФГОС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специальности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0037244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13.02.01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Тепловые электрические станции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8171512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13.02.02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Теплоснабжение и теплотехническое оборудование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7930588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13.02.03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Электрические станции, сети и системы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0090805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13.02.04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Гидроэлектроэнергетические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установки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3647978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13.02.05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Технология воды, топлива и смазочных материалов на электрических станциях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8948803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13.02.06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Релейная защита и автоматизация электроэнергетических систем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8738068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13.02.07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Электроснабжение (по отраслям)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4121355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13.02.08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Электроизоляционная, кабельная и конденсаторная техника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6033221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13.02.09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Монтаж и эксплуатация линий электропередачи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2040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13.02.10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Электрические машины и аппараты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062592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13.02.11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Техническая эксплуатация и обслуживание электрического и электромеханического оборудования (по отраслям)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581196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854263" y="605391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200" dirty="0">
                <a:ea typeface="Times New Roman" panose="02020603050405020304" pitchFamily="18" charset="0"/>
              </a:rPr>
              <a:t>Приказ от 29.10.2013 г. № 1199 «Об утверждении перечней профессий и специальностей среднего профессионального образования</a:t>
            </a:r>
            <a:r>
              <a:rPr lang="ru-RU" sz="1200" dirty="0" smtClean="0">
                <a:ea typeface="Times New Roman" panose="02020603050405020304" pitchFamily="18" charset="0"/>
              </a:rPr>
              <a:t>»</a:t>
            </a:r>
          </a:p>
          <a:p>
            <a:r>
              <a:rPr lang="en-US" sz="1200" dirty="0">
                <a:hlinkClick r:id="rId4"/>
              </a:rPr>
              <a:t>https://</a:t>
            </a:r>
            <a:r>
              <a:rPr lang="ru-RU" sz="1200" dirty="0" err="1">
                <a:hlinkClick r:id="rId4"/>
              </a:rPr>
              <a:t>минобрнауки.рф</a:t>
            </a:r>
            <a:r>
              <a:rPr lang="ru-RU" sz="1200" dirty="0">
                <a:hlinkClick r:id="rId4"/>
              </a:rPr>
              <a:t>/документы/4793/файл/3683/</a:t>
            </a:r>
            <a:r>
              <a:rPr lang="en-US" sz="1200" dirty="0" smtClean="0">
                <a:hlinkClick r:id="rId4"/>
              </a:rPr>
              <a:t>m1199.pdf</a:t>
            </a:r>
            <a:endParaRPr lang="ru-RU" sz="1200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504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2054" y="0"/>
            <a:ext cx="9879725" cy="948283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Разработка ПООП</a:t>
            </a:r>
            <a:endParaRPr lang="ru-RU" sz="4000" b="1" dirty="0"/>
          </a:p>
        </p:txBody>
      </p:sp>
      <p:pic>
        <p:nvPicPr>
          <p:cNvPr id="13" name="Рисунок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1" y="-1"/>
            <a:ext cx="827690" cy="7430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20</a:t>
            </a:fld>
            <a:endParaRPr lang="ru-RU" dirty="0"/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2312542119"/>
              </p:ext>
            </p:extLst>
          </p:nvPr>
        </p:nvGraphicFramePr>
        <p:xfrm>
          <a:off x="1668745" y="937683"/>
          <a:ext cx="979257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58550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805535"/>
            <a:ext cx="9144000" cy="2387600"/>
          </a:xfrm>
        </p:spPr>
        <p:txBody>
          <a:bodyPr/>
          <a:lstStyle/>
          <a:p>
            <a:r>
              <a:rPr lang="ru-RU" b="1" dirty="0" smtClean="0"/>
              <a:t>СПАСИБО ЗА ВНИМАНИЕ!</a:t>
            </a:r>
            <a:endParaRPr lang="ru-RU" b="1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0" y="-1"/>
            <a:ext cx="1786759" cy="1545021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0" y="621166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>
              <a:spcAft>
                <a:spcPts val="0"/>
              </a:spcAft>
            </a:pPr>
            <a:r>
              <a:rPr lang="ru-RU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111250, г. Москва, </a:t>
            </a:r>
            <a:r>
              <a:rPr lang="ru-RU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Красноказарменная</a:t>
            </a:r>
            <a:r>
              <a:rPr lang="ru-RU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14, И-206</a:t>
            </a:r>
            <a:r>
              <a:rPr lang="ru-RU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000" dirty="0">
              <a:solidFill>
                <a:srgbClr val="00008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тел./факс: (495) 362-7838, </a:t>
            </a:r>
            <a:r>
              <a:rPr lang="en-US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ru-RU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mail</a:t>
            </a:r>
            <a:r>
              <a:rPr lang="ru-RU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u="sng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umospo13</a:t>
            </a:r>
            <a:r>
              <a:rPr lang="ru-RU" u="sng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@</a:t>
            </a:r>
            <a:r>
              <a:rPr lang="en-US" u="sng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mail</a:t>
            </a:r>
            <a:r>
              <a:rPr lang="ru-RU" u="sng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.</a:t>
            </a:r>
            <a:r>
              <a:rPr lang="en-US" u="sng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ru</a:t>
            </a:r>
            <a:endParaRPr lang="ru-RU" sz="2000" dirty="0">
              <a:solidFill>
                <a:srgbClr val="00008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1524000" y="0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ru-RU" smtClean="0">
                <a:solidFill>
                  <a:srgbClr val="0070C0"/>
                </a:solidFill>
              </a:rPr>
              <a:t>ФЕДЕРАЛЬНОЕ УЧЕБНО-МЕТОДИЧЕСКОЕ ОБЪЕДИНЕНИЕ</a:t>
            </a:r>
          </a:p>
          <a:p>
            <a:pPr>
              <a:spcBef>
                <a:spcPts val="0"/>
              </a:spcBef>
            </a:pPr>
            <a:r>
              <a:rPr lang="ru-RU" smtClean="0">
                <a:solidFill>
                  <a:srgbClr val="0070C0"/>
                </a:solidFill>
              </a:rPr>
              <a:t>В СИСТЕМЕ СРЕДНЕГО ПРОФЕССИОНАЛЬНОГО ОБРАЗОВАНИЯ</a:t>
            </a:r>
          </a:p>
          <a:p>
            <a:pPr>
              <a:spcBef>
                <a:spcPts val="0"/>
              </a:spcBef>
            </a:pPr>
            <a:r>
              <a:rPr lang="ru-RU" smtClean="0">
                <a:solidFill>
                  <a:srgbClr val="0070C0"/>
                </a:solidFill>
              </a:rPr>
              <a:t>ПО УКРУПНЕННЫМ ГРУППАМ ПРОФЕССИЙ, СПЕЦИАЛЬНОСТЕЙ</a:t>
            </a:r>
          </a:p>
          <a:p>
            <a:pPr>
              <a:spcBef>
                <a:spcPts val="0"/>
              </a:spcBef>
            </a:pPr>
            <a:r>
              <a:rPr lang="ru-RU" smtClean="0">
                <a:solidFill>
                  <a:srgbClr val="0070C0"/>
                </a:solidFill>
              </a:rPr>
              <a:t>13.00.00 ЭЛЕКТРО – И ТЕПЛОЭНЕРГЕТИКА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742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2054" y="0"/>
            <a:ext cx="9879725" cy="948283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Актуализация ФГОС</a:t>
            </a:r>
            <a:endParaRPr lang="ru-RU" sz="4000" b="1" dirty="0"/>
          </a:p>
        </p:txBody>
      </p:sp>
      <p:pic>
        <p:nvPicPr>
          <p:cNvPr id="13" name="Рисунок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1" y="-1"/>
            <a:ext cx="827690" cy="7430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2458378"/>
              </p:ext>
            </p:extLst>
          </p:nvPr>
        </p:nvGraphicFramePr>
        <p:xfrm>
          <a:off x="163833" y="864789"/>
          <a:ext cx="5259506" cy="56433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3899">
                  <a:extLst>
                    <a:ext uri="{9D8B030D-6E8A-4147-A177-3AD203B41FA5}">
                      <a16:colId xmlns:a16="http://schemas.microsoft.com/office/drawing/2014/main" val="1962145871"/>
                    </a:ext>
                  </a:extLst>
                </a:gridCol>
                <a:gridCol w="1014668">
                  <a:extLst>
                    <a:ext uri="{9D8B030D-6E8A-4147-A177-3AD203B41FA5}">
                      <a16:colId xmlns:a16="http://schemas.microsoft.com/office/drawing/2014/main" val="942790318"/>
                    </a:ext>
                  </a:extLst>
                </a:gridCol>
                <a:gridCol w="3490939">
                  <a:extLst>
                    <a:ext uri="{9D8B030D-6E8A-4147-A177-3AD203B41FA5}">
                      <a16:colId xmlns:a16="http://schemas.microsoft.com/office/drawing/2014/main" val="4236531969"/>
                    </a:ext>
                  </a:extLst>
                </a:gridCol>
              </a:tblGrid>
              <a:tr h="3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ФГОС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профессии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2356611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13.01.01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Машинист котлов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0670295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13.01.02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Машинист паровых турбин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025067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13.01.03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Электрослесарь по ремонту оборудования электростанций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910238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13.01.04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Слесарь по ремонту оборудования электростанций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050226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13.01.05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Электромонтер по техническому обслуживанию электростанций и сетей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3183291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13.01.06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Электромонтер-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линейщик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по монтажу воздушных линий высокого напряжения и контактной сети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848870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13.01.07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Электромонтер по ремонту электросетей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8804022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13.01.08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Сборщик трансформаторов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2807209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13.01.09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Сборщик электрических машин и аппаратов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1739617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13.01.10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Электромонтер по ремонту и обслуживанию электрооборудования (по отраслям)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47129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13.01.11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Электромеханик по испытанию и ремонту электрооборудования летательных аппаратов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7004386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13.01.12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Сборщик электроизмерительных приборов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8235617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13.01.13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Электромонтажник-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схемщик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6524173"/>
                  </a:ext>
                </a:extLst>
              </a:tr>
              <a:tr h="11354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14</a:t>
                      </a:r>
                      <a:endParaRPr lang="ru-RU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13.01.14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Электромеханик по лифтам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696" marR="376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438815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902346"/>
              </p:ext>
            </p:extLst>
          </p:nvPr>
        </p:nvGraphicFramePr>
        <p:xfrm>
          <a:off x="6690757" y="864789"/>
          <a:ext cx="5259506" cy="46619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0057">
                  <a:extLst>
                    <a:ext uri="{9D8B030D-6E8A-4147-A177-3AD203B41FA5}">
                      <a16:colId xmlns:a16="http://schemas.microsoft.com/office/drawing/2014/main" val="3089906793"/>
                    </a:ext>
                  </a:extLst>
                </a:gridCol>
                <a:gridCol w="1030013">
                  <a:extLst>
                    <a:ext uri="{9D8B030D-6E8A-4147-A177-3AD203B41FA5}">
                      <a16:colId xmlns:a16="http://schemas.microsoft.com/office/drawing/2014/main" val="1429085095"/>
                    </a:ext>
                  </a:extLst>
                </a:gridCol>
                <a:gridCol w="3489436">
                  <a:extLst>
                    <a:ext uri="{9D8B030D-6E8A-4147-A177-3AD203B41FA5}">
                      <a16:colId xmlns:a16="http://schemas.microsoft.com/office/drawing/2014/main" val="1562708058"/>
                    </a:ext>
                  </a:extLst>
                </a:gridCol>
              </a:tblGrid>
              <a:tr h="3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ФГОС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специальности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0037244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13.02.01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Тепловые электрические станции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8171512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13.02.02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Теплоснабжение и теплотехническое оборудование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7930588"/>
                  </a:ext>
                </a:extLst>
              </a:tr>
              <a:tr h="159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13.02.03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Электрические станции, сети и системы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0090805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13.02.04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Гидроэлектроэнергетические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установки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647978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13.02.05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Технология воды, топлива и смазочных материалов на электрических станциях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8948803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13.02.06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Релейная защита и автоматизация электроэнергетических систем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8738068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13.02.07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Электроснабжение (по отраслям)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121355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13.02.08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Электроизоляционная, кабельная и конденсаторная техника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6033221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13.02.09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Монтаж и эксплуатация линий электропередачи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2040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13.02.10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Электрические машины и аппараты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062592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13.02.11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Техническая эксплуатация и обслуживание электрического и электромеханического оборудования (по отраслям)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581196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854263" y="5680616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200" dirty="0">
                <a:ea typeface="Times New Roman" panose="02020603050405020304" pitchFamily="18" charset="0"/>
              </a:rPr>
              <a:t>Федеральное учебно-методическое объединение в системе среднего профессионального образования по укрупненным группам профессий, специальностей 13.00.00 Электро- и </a:t>
            </a:r>
            <a:r>
              <a:rPr lang="ru-RU" sz="1200" dirty="0" smtClean="0">
                <a:ea typeface="Times New Roman" panose="02020603050405020304" pitchFamily="18" charset="0"/>
              </a:rPr>
              <a:t>теплоэнергетика, раздел «Актуализированные ФГОС»</a:t>
            </a:r>
          </a:p>
          <a:p>
            <a:r>
              <a:rPr lang="en-US" sz="1200" dirty="0" smtClean="0">
                <a:hlinkClick r:id="rId4"/>
              </a:rPr>
              <a:t>http</a:t>
            </a:r>
            <a:r>
              <a:rPr lang="en-US" sz="1200" dirty="0">
                <a:hlinkClick r:id="rId4"/>
              </a:rPr>
              <a:t>://</a:t>
            </a:r>
            <a:r>
              <a:rPr lang="en-US" sz="1200" dirty="0" smtClean="0">
                <a:hlinkClick r:id="rId4"/>
              </a:rPr>
              <a:t>mpei.ru/umo/VocationalEducation/Pages/main_info.aspx</a:t>
            </a:r>
            <a:endParaRPr lang="ru-RU" sz="1200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493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2054" y="0"/>
            <a:ext cx="9879725" cy="948283"/>
          </a:xfrm>
        </p:spPr>
        <p:txBody>
          <a:bodyPr>
            <a:normAutofit/>
          </a:bodyPr>
          <a:lstStyle/>
          <a:p>
            <a:r>
              <a:rPr lang="ru-RU" sz="4000" b="1" dirty="0"/>
              <a:t>Актуализация ФГОС</a:t>
            </a:r>
          </a:p>
        </p:txBody>
      </p:sp>
      <p:pic>
        <p:nvPicPr>
          <p:cNvPr id="13" name="Рисунок 1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1" y="-1"/>
            <a:ext cx="827690" cy="7430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4</a:t>
            </a:fld>
            <a:endParaRPr lang="ru-RU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17626694"/>
              </p:ext>
            </p:extLst>
          </p:nvPr>
        </p:nvGraphicFramePr>
        <p:xfrm>
          <a:off x="303760" y="1369958"/>
          <a:ext cx="1146783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5054">
                  <a:extLst>
                    <a:ext uri="{9D8B030D-6E8A-4147-A177-3AD203B41FA5}">
                      <a16:colId xmlns:a16="http://schemas.microsoft.com/office/drawing/2014/main" val="1104826394"/>
                    </a:ext>
                  </a:extLst>
                </a:gridCol>
                <a:gridCol w="2396358">
                  <a:extLst>
                    <a:ext uri="{9D8B030D-6E8A-4147-A177-3AD203B41FA5}">
                      <a16:colId xmlns:a16="http://schemas.microsoft.com/office/drawing/2014/main" val="4137431883"/>
                    </a:ext>
                  </a:extLst>
                </a:gridCol>
                <a:gridCol w="2942897">
                  <a:extLst>
                    <a:ext uri="{9D8B030D-6E8A-4147-A177-3AD203B41FA5}">
                      <a16:colId xmlns:a16="http://schemas.microsoft.com/office/drawing/2014/main" val="3200921249"/>
                    </a:ext>
                  </a:extLst>
                </a:gridCol>
                <a:gridCol w="1279955">
                  <a:extLst>
                    <a:ext uri="{9D8B030D-6E8A-4147-A177-3AD203B41FA5}">
                      <a16:colId xmlns:a16="http://schemas.microsoft.com/office/drawing/2014/main" val="522469300"/>
                    </a:ext>
                  </a:extLst>
                </a:gridCol>
                <a:gridCol w="2293566">
                  <a:extLst>
                    <a:ext uri="{9D8B030D-6E8A-4147-A177-3AD203B41FA5}">
                      <a16:colId xmlns:a16="http://schemas.microsoft.com/office/drawing/2014/main" val="3855711196"/>
                    </a:ext>
                  </a:extLst>
                </a:gridCol>
              </a:tblGrid>
              <a:tr h="847725">
                <a:tc rowSpan="2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Число ФГОС, входящим в поле ответственности ФУМО, </a:t>
                      </a:r>
                      <a:r>
                        <a:rPr lang="ru-RU" sz="24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шт</a:t>
                      </a:r>
                      <a:endParaRPr lang="ru-RU" sz="24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Число проектов актуализированных ФГОС</a:t>
                      </a:r>
                      <a:r>
                        <a:rPr lang="ru-RU" sz="24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 2017 году, </a:t>
                      </a:r>
                      <a:r>
                        <a:rPr lang="ru-RU" sz="2400" b="1" kern="1200" baseline="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шт</a:t>
                      </a:r>
                      <a:endParaRPr lang="ru-RU" sz="2400" dirty="0" smtClean="0"/>
                    </a:p>
                    <a:p>
                      <a:pPr algn="ctr"/>
                      <a:endParaRPr lang="ru-RU" sz="24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Число полученных заключений СПК, </a:t>
                      </a:r>
                      <a:r>
                        <a:rPr lang="ru-RU" sz="2400" dirty="0" err="1" smtClean="0"/>
                        <a:t>шт</a:t>
                      </a:r>
                      <a:endParaRPr lang="ru-RU" sz="2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53784970"/>
                  </a:ext>
                </a:extLst>
              </a:tr>
              <a:tr h="847725">
                <a:tc vMerge="1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РАЭЛ</a:t>
                      </a:r>
                      <a:endParaRPr lang="ru-RU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smtClean="0"/>
                        <a:t>Отраслевые СПК</a:t>
                      </a:r>
                      <a:endParaRPr lang="ru-RU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3614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ФГОС СПО по профессиям</a:t>
                      </a:r>
                      <a:endParaRPr lang="ru-RU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12</a:t>
                      </a:r>
                      <a:r>
                        <a:rPr lang="ru-RU" sz="2000" dirty="0" smtClean="0"/>
                        <a:t>(14)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6</a:t>
                      </a:r>
                      <a:endParaRPr lang="ru-RU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6</a:t>
                      </a:r>
                      <a:endParaRPr lang="ru-RU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7</a:t>
                      </a:r>
                      <a:endParaRPr lang="ru-RU" sz="3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802634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ФГОС СПО по специальностям</a:t>
                      </a:r>
                      <a:endParaRPr lang="ru-RU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11</a:t>
                      </a:r>
                      <a:endParaRPr lang="ru-RU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9</a:t>
                      </a:r>
                      <a:endParaRPr lang="ru-RU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9</a:t>
                      </a:r>
                      <a:endParaRPr lang="ru-RU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9</a:t>
                      </a:r>
                      <a:endParaRPr lang="ru-RU" sz="3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57177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ИТОГО</a:t>
                      </a:r>
                      <a:endParaRPr lang="ru-RU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25</a:t>
                      </a:r>
                      <a:endParaRPr lang="ru-RU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15</a:t>
                      </a:r>
                      <a:endParaRPr lang="ru-RU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15</a:t>
                      </a:r>
                      <a:endParaRPr lang="ru-RU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16</a:t>
                      </a:r>
                      <a:endParaRPr lang="ru-RU" sz="3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1144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809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2054" y="0"/>
            <a:ext cx="9879725" cy="948283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Положительный пример: ФГОС 13.01.04</a:t>
            </a:r>
            <a:endParaRPr lang="ru-RU" sz="4000" b="1" dirty="0"/>
          </a:p>
        </p:txBody>
      </p:sp>
      <p:pic>
        <p:nvPicPr>
          <p:cNvPr id="13" name="Рисунок 1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1" y="-1"/>
            <a:ext cx="827690" cy="7430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177919" y="1271422"/>
            <a:ext cx="11918492" cy="4351338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13.01.04 </a:t>
            </a:r>
            <a:r>
              <a:rPr lang="ru-RU" dirty="0" smtClean="0"/>
              <a:t>«Слесарь </a:t>
            </a:r>
            <a:r>
              <a:rPr lang="ru-RU" dirty="0"/>
              <a:t>по ремонту оборудования </a:t>
            </a:r>
            <a:r>
              <a:rPr lang="ru-RU" dirty="0" smtClean="0"/>
              <a:t>электростанций» </a:t>
            </a:r>
            <a:r>
              <a:rPr lang="ru-RU" dirty="0"/>
              <a:t>базируется на следующих профессиональных </a:t>
            </a:r>
            <a:r>
              <a:rPr lang="ru-RU" dirty="0" smtClean="0"/>
              <a:t>стандартах:</a:t>
            </a:r>
            <a:endParaRPr lang="ru-RU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0" dirty="0" smtClean="0"/>
          </a:p>
          <a:p>
            <a:pPr marL="514350" indent="-514350">
              <a:buFont typeface="+mj-lt"/>
              <a:buAutoNum type="arabicParenR"/>
            </a:pPr>
            <a:r>
              <a:rPr lang="ru-RU" b="0" dirty="0" smtClean="0"/>
              <a:t>16.087 Профессиональный </a:t>
            </a:r>
            <a:r>
              <a:rPr lang="ru-RU" b="0" dirty="0"/>
              <a:t>стандарт «Слесарь по ремонту оборудования </a:t>
            </a:r>
            <a:r>
              <a:rPr lang="ru-RU" b="0" dirty="0" smtClean="0"/>
              <a:t>котельных»</a:t>
            </a:r>
          </a:p>
          <a:p>
            <a:pPr marL="514350" indent="-514350">
              <a:buFont typeface="+mj-lt"/>
              <a:buAutoNum type="arabicParenR"/>
            </a:pPr>
            <a:r>
              <a:rPr lang="ru-RU" b="0" dirty="0" smtClean="0"/>
              <a:t>20.020 Профессиональный </a:t>
            </a:r>
            <a:r>
              <a:rPr lang="ru-RU" b="0" dirty="0"/>
              <a:t>стандарт «Работник по ремонту гидротурбинного и гидромеханического оборудования гидроэлектростанций/гидроаккумулирующих </a:t>
            </a:r>
            <a:r>
              <a:rPr lang="ru-RU" b="0" dirty="0" smtClean="0"/>
              <a:t>электростанций»</a:t>
            </a:r>
          </a:p>
          <a:p>
            <a:pPr marL="514350" indent="-514350">
              <a:buFont typeface="+mj-lt"/>
              <a:buAutoNum type="arabicParenR"/>
            </a:pPr>
            <a:r>
              <a:rPr lang="ru-RU" b="0" dirty="0" smtClean="0"/>
              <a:t>20.024 Профессиональный </a:t>
            </a:r>
            <a:r>
              <a:rPr lang="ru-RU" b="0" dirty="0"/>
              <a:t>стандарт «Работник по ремонту оборудования, трубопроводов и арматуры тепловых </a:t>
            </a:r>
            <a:r>
              <a:rPr lang="ru-RU" b="0" dirty="0" smtClean="0"/>
              <a:t>сетей»</a:t>
            </a:r>
          </a:p>
          <a:p>
            <a:pPr marL="514350" indent="-514350">
              <a:buFont typeface="+mj-lt"/>
              <a:buAutoNum type="arabicParenR"/>
            </a:pPr>
            <a:r>
              <a:rPr lang="ru-RU" b="0" dirty="0" smtClean="0"/>
              <a:t>40.077 Профессиональный </a:t>
            </a:r>
            <a:r>
              <a:rPr lang="ru-RU" b="0" dirty="0"/>
              <a:t>стандарт «Слесарь-ремонтник промышленного </a:t>
            </a:r>
            <a:r>
              <a:rPr lang="ru-RU" b="0" dirty="0" smtClean="0"/>
              <a:t>оборудования»</a:t>
            </a:r>
          </a:p>
          <a:p>
            <a:pPr marL="514350" indent="-514350">
              <a:buFont typeface="+mj-lt"/>
              <a:buAutoNum type="arabicParenR"/>
            </a:pPr>
            <a:r>
              <a:rPr lang="ru-RU" b="0" dirty="0" smtClean="0"/>
              <a:t>40.113 Профессиональный </a:t>
            </a:r>
            <a:r>
              <a:rPr lang="ru-RU" b="0" dirty="0"/>
              <a:t>стандарт «Работник по эксплуатации, ремонту и обслуживанию подъемных сооружений</a:t>
            </a:r>
            <a:r>
              <a:rPr lang="ru-RU" b="0" dirty="0" smtClean="0"/>
              <a:t>»</a:t>
            </a:r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298545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2054" y="0"/>
            <a:ext cx="9879725" cy="948283"/>
          </a:xfrm>
        </p:spPr>
        <p:txBody>
          <a:bodyPr>
            <a:normAutofit/>
          </a:bodyPr>
          <a:lstStyle/>
          <a:p>
            <a:r>
              <a:rPr lang="ru-RU" sz="4000" b="1" dirty="0"/>
              <a:t>Положительный пример: </a:t>
            </a:r>
            <a:r>
              <a:rPr lang="ru-RU" sz="4000" b="1" dirty="0" smtClean="0"/>
              <a:t>ФГОС </a:t>
            </a:r>
            <a:r>
              <a:rPr lang="ru-RU" sz="4000" b="1" dirty="0"/>
              <a:t>13.01.04</a:t>
            </a:r>
          </a:p>
        </p:txBody>
      </p:sp>
      <p:pic>
        <p:nvPicPr>
          <p:cNvPr id="13" name="Рисунок 1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1" y="-1"/>
            <a:ext cx="827690" cy="7430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6</a:t>
            </a:fld>
            <a:endParaRPr lang="ru-RU"/>
          </a:p>
        </p:txBody>
      </p:sp>
      <p:graphicFrame>
        <p:nvGraphicFramePr>
          <p:cNvPr id="25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7200564"/>
              </p:ext>
            </p:extLst>
          </p:nvPr>
        </p:nvGraphicFramePr>
        <p:xfrm>
          <a:off x="413846" y="1322864"/>
          <a:ext cx="4120054" cy="5120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20054">
                  <a:extLst>
                    <a:ext uri="{9D8B030D-6E8A-4147-A177-3AD203B41FA5}">
                      <a16:colId xmlns:a16="http://schemas.microsoft.com/office/drawing/2014/main" val="17497693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Основные виды деятельности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63396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</a:rPr>
                        <a:t>Ремонт оборудования котельных и </a:t>
                      </a:r>
                      <a:r>
                        <a:rPr lang="ru-RU" sz="2400" b="0" dirty="0" err="1">
                          <a:effectLst/>
                        </a:rPr>
                        <a:t>пылеприготовительных</a:t>
                      </a:r>
                      <a:r>
                        <a:rPr lang="ru-RU" sz="2400" b="0" dirty="0">
                          <a:effectLst/>
                        </a:rPr>
                        <a:t> цехов</a:t>
                      </a:r>
                      <a:endParaRPr lang="ru-RU" sz="2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012929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</a:rPr>
                        <a:t>Ремонт парогазотурбинного, гидротурбинного и гидромеханического оборудования</a:t>
                      </a:r>
                      <a:endParaRPr lang="ru-RU" sz="2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852266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</a:rPr>
                        <a:t>Ремонт оборудования тепловых сетей</a:t>
                      </a:r>
                      <a:endParaRPr lang="ru-RU" sz="2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102491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</a:rPr>
                        <a:t>Ремонт и испытание такелажного оборудования и оснастки</a:t>
                      </a:r>
                      <a:endParaRPr lang="ru-RU" sz="2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3578246"/>
                  </a:ext>
                </a:extLst>
              </a:tr>
            </a:tbl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6897534" y="1381169"/>
            <a:ext cx="26144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/>
              <a:t>16.087 ОТФ </a:t>
            </a:r>
            <a:r>
              <a:rPr lang="en-US" sz="2800" b="1" dirty="0" smtClean="0"/>
              <a:t>A, B</a:t>
            </a:r>
            <a:endParaRPr lang="ru-RU" sz="2800" b="1" dirty="0" smtClean="0"/>
          </a:p>
        </p:txBody>
      </p:sp>
      <p:cxnSp>
        <p:nvCxnSpPr>
          <p:cNvPr id="27" name="Прямая со стрелкой 26"/>
          <p:cNvCxnSpPr>
            <a:stCxn id="26" idx="1"/>
          </p:cNvCxnSpPr>
          <p:nvPr/>
        </p:nvCxnSpPr>
        <p:spPr>
          <a:xfrm flipH="1">
            <a:off x="4533900" y="1642779"/>
            <a:ext cx="2363634" cy="8343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687142" y="1533839"/>
            <a:ext cx="952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100%</a:t>
            </a:r>
            <a:endParaRPr lang="ru-RU" dirty="0"/>
          </a:p>
        </p:txBody>
      </p:sp>
      <p:cxnSp>
        <p:nvCxnSpPr>
          <p:cNvPr id="29" name="Прямая со стрелкой 28"/>
          <p:cNvCxnSpPr>
            <a:endCxn id="25" idx="3"/>
          </p:cNvCxnSpPr>
          <p:nvPr/>
        </p:nvCxnSpPr>
        <p:spPr>
          <a:xfrm flipH="1">
            <a:off x="4533900" y="3883184"/>
            <a:ext cx="230648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687142" y="3554288"/>
            <a:ext cx="952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</a:t>
            </a:r>
            <a:r>
              <a:rPr lang="en-US" dirty="0" smtClean="0"/>
              <a:t>0%</a:t>
            </a:r>
            <a:endParaRPr lang="ru-RU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6897534" y="5594284"/>
            <a:ext cx="22334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/>
              <a:t>40.113</a:t>
            </a:r>
            <a:r>
              <a:rPr lang="en-US" sz="2800" b="1" dirty="0" smtClean="0"/>
              <a:t> </a:t>
            </a:r>
            <a:r>
              <a:rPr lang="ru-RU" sz="2800" b="1" dirty="0" smtClean="0"/>
              <a:t>ОТФ </a:t>
            </a:r>
            <a:r>
              <a:rPr lang="en-US" sz="2800" b="1" dirty="0" smtClean="0"/>
              <a:t>A</a:t>
            </a:r>
            <a:endParaRPr lang="ru-RU" sz="2800" b="1" dirty="0"/>
          </a:p>
        </p:txBody>
      </p:sp>
      <p:cxnSp>
        <p:nvCxnSpPr>
          <p:cNvPr id="32" name="Прямая со стрелкой 31"/>
          <p:cNvCxnSpPr/>
          <p:nvPr/>
        </p:nvCxnSpPr>
        <p:spPr>
          <a:xfrm flipH="1">
            <a:off x="4533900" y="5855894"/>
            <a:ext cx="23064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619750" y="5486562"/>
            <a:ext cx="952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100%</a:t>
            </a:r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6840384" y="4706096"/>
            <a:ext cx="51039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20.024</a:t>
            </a:r>
            <a:r>
              <a:rPr lang="en-US" sz="2800" b="1" dirty="0" smtClean="0"/>
              <a:t> </a:t>
            </a:r>
            <a:r>
              <a:rPr lang="ru-RU" sz="2800" b="1" dirty="0" smtClean="0"/>
              <a:t>ОТФ </a:t>
            </a:r>
            <a:r>
              <a:rPr lang="en-US" sz="2800" b="1" dirty="0" smtClean="0"/>
              <a:t>A,B,C,D,E,F,G,H,I</a:t>
            </a:r>
            <a:endParaRPr lang="ru-RU" sz="28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5619750" y="4695809"/>
            <a:ext cx="952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10</a:t>
            </a:r>
            <a:r>
              <a:rPr lang="en-US" dirty="0" smtClean="0"/>
              <a:t>0%</a:t>
            </a:r>
            <a:endParaRPr lang="ru-RU" dirty="0"/>
          </a:p>
        </p:txBody>
      </p:sp>
      <p:cxnSp>
        <p:nvCxnSpPr>
          <p:cNvPr id="36" name="Прямая со стрелкой 35"/>
          <p:cNvCxnSpPr/>
          <p:nvPr/>
        </p:nvCxnSpPr>
        <p:spPr>
          <a:xfrm flipH="1">
            <a:off x="4533900" y="4967706"/>
            <a:ext cx="230648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>
          <a:xfrm>
            <a:off x="6897534" y="2477172"/>
            <a:ext cx="31298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/>
              <a:t>40.077 ОТФ </a:t>
            </a:r>
            <a:r>
              <a:rPr lang="en-US" sz="2800" b="1" dirty="0"/>
              <a:t>A,B,C,D</a:t>
            </a:r>
            <a:endParaRPr lang="ru-RU" sz="2800" b="1" dirty="0"/>
          </a:p>
        </p:txBody>
      </p:sp>
      <p:cxnSp>
        <p:nvCxnSpPr>
          <p:cNvPr id="38" name="Прямая со стрелкой 37"/>
          <p:cNvCxnSpPr/>
          <p:nvPr/>
        </p:nvCxnSpPr>
        <p:spPr>
          <a:xfrm flipH="1" flipV="1">
            <a:off x="4533900" y="2584894"/>
            <a:ext cx="2343629" cy="1431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37" idx="1"/>
            <a:endCxn id="25" idx="3"/>
          </p:cNvCxnSpPr>
          <p:nvPr/>
        </p:nvCxnSpPr>
        <p:spPr>
          <a:xfrm flipH="1">
            <a:off x="4533900" y="2738782"/>
            <a:ext cx="2363634" cy="11444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37" idx="1"/>
          </p:cNvCxnSpPr>
          <p:nvPr/>
        </p:nvCxnSpPr>
        <p:spPr>
          <a:xfrm flipH="1">
            <a:off x="4581405" y="2738782"/>
            <a:ext cx="2316129" cy="21601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37" idx="1"/>
          </p:cNvCxnSpPr>
          <p:nvPr/>
        </p:nvCxnSpPr>
        <p:spPr>
          <a:xfrm flipH="1">
            <a:off x="4581405" y="2738782"/>
            <a:ext cx="2316129" cy="30483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угольник 41"/>
          <p:cNvSpPr/>
          <p:nvPr/>
        </p:nvSpPr>
        <p:spPr>
          <a:xfrm>
            <a:off x="6840385" y="3621574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b="1" dirty="0" smtClean="0"/>
              <a:t>20.020</a:t>
            </a:r>
            <a:r>
              <a:rPr lang="en-US" sz="2800" b="1" dirty="0" smtClean="0"/>
              <a:t> </a:t>
            </a:r>
            <a:r>
              <a:rPr lang="ru-RU" sz="2800" b="1" dirty="0" smtClean="0"/>
              <a:t>ОТФ </a:t>
            </a:r>
            <a:r>
              <a:rPr lang="en-US" sz="2800" b="1" dirty="0" smtClean="0"/>
              <a:t>A,B,C,D,E,F, </a:t>
            </a:r>
            <a:r>
              <a:rPr lang="ru-RU" sz="2800" b="1" dirty="0" smtClean="0"/>
              <a:t>кроме </a:t>
            </a:r>
            <a:r>
              <a:rPr lang="en-US" sz="2800" b="1" dirty="0" smtClean="0"/>
              <a:t>G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32571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2054" y="0"/>
            <a:ext cx="9879725" cy="948283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Сопряжение ФГОС 13.01.02 и ПС</a:t>
            </a:r>
            <a:endParaRPr lang="ru-RU" sz="4000" b="1" dirty="0"/>
          </a:p>
        </p:txBody>
      </p:sp>
      <p:pic>
        <p:nvPicPr>
          <p:cNvPr id="13" name="Рисунок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1" y="-1"/>
            <a:ext cx="827690" cy="7430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7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2117168"/>
              </p:ext>
            </p:extLst>
          </p:nvPr>
        </p:nvGraphicFramePr>
        <p:xfrm>
          <a:off x="211899" y="948283"/>
          <a:ext cx="11387203" cy="27391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0441">
                  <a:extLst>
                    <a:ext uri="{9D8B030D-6E8A-4147-A177-3AD203B41FA5}">
                      <a16:colId xmlns:a16="http://schemas.microsoft.com/office/drawing/2014/main" val="3101036801"/>
                    </a:ext>
                  </a:extLst>
                </a:gridCol>
                <a:gridCol w="1201824">
                  <a:extLst>
                    <a:ext uri="{9D8B030D-6E8A-4147-A177-3AD203B41FA5}">
                      <a16:colId xmlns:a16="http://schemas.microsoft.com/office/drawing/2014/main" val="2794428301"/>
                    </a:ext>
                  </a:extLst>
                </a:gridCol>
                <a:gridCol w="2054269">
                  <a:extLst>
                    <a:ext uri="{9D8B030D-6E8A-4147-A177-3AD203B41FA5}">
                      <a16:colId xmlns:a16="http://schemas.microsoft.com/office/drawing/2014/main" val="2545918307"/>
                    </a:ext>
                  </a:extLst>
                </a:gridCol>
                <a:gridCol w="6526060">
                  <a:extLst>
                    <a:ext uri="{9D8B030D-6E8A-4147-A177-3AD203B41FA5}">
                      <a16:colId xmlns:a16="http://schemas.microsoft.com/office/drawing/2014/main" val="1806636832"/>
                    </a:ext>
                  </a:extLst>
                </a:gridCol>
                <a:gridCol w="1014609">
                  <a:extLst>
                    <a:ext uri="{9D8B030D-6E8A-4147-A177-3AD203B41FA5}">
                      <a16:colId xmlns:a16="http://schemas.microsoft.com/office/drawing/2014/main" val="136380977"/>
                    </a:ext>
                  </a:extLst>
                </a:gridCol>
              </a:tblGrid>
              <a:tr h="3587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№ п/п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ФГОС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Наименование ФГОС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Профессиональные компетенции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37194634"/>
                  </a:ext>
                </a:extLst>
              </a:tr>
              <a:tr h="20868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13.01.02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Машинист паровых турбин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5.2.1. Эксплуатация основного и вспомогательного турбинного оборудования электростанций.</a:t>
                      </a:r>
                      <a:b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5.2.2. Эксплуатационное обслуживание и обеспечение бесперебойной и экономичной работы паровых турбин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20.015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207676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307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2054" y="0"/>
            <a:ext cx="9879725" cy="948283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Сопряжение ФГОС 13.01.08 и ПС</a:t>
            </a:r>
            <a:endParaRPr lang="ru-RU" sz="4000" b="1" dirty="0"/>
          </a:p>
        </p:txBody>
      </p:sp>
      <p:pic>
        <p:nvPicPr>
          <p:cNvPr id="13" name="Рисунок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1" y="-1"/>
            <a:ext cx="827690" cy="7430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8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71329"/>
              </p:ext>
            </p:extLst>
          </p:nvPr>
        </p:nvGraphicFramePr>
        <p:xfrm>
          <a:off x="211899" y="948283"/>
          <a:ext cx="11387203" cy="44622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0441">
                  <a:extLst>
                    <a:ext uri="{9D8B030D-6E8A-4147-A177-3AD203B41FA5}">
                      <a16:colId xmlns:a16="http://schemas.microsoft.com/office/drawing/2014/main" val="3101036801"/>
                    </a:ext>
                  </a:extLst>
                </a:gridCol>
                <a:gridCol w="1201824">
                  <a:extLst>
                    <a:ext uri="{9D8B030D-6E8A-4147-A177-3AD203B41FA5}">
                      <a16:colId xmlns:a16="http://schemas.microsoft.com/office/drawing/2014/main" val="2794428301"/>
                    </a:ext>
                  </a:extLst>
                </a:gridCol>
                <a:gridCol w="2129425">
                  <a:extLst>
                    <a:ext uri="{9D8B030D-6E8A-4147-A177-3AD203B41FA5}">
                      <a16:colId xmlns:a16="http://schemas.microsoft.com/office/drawing/2014/main" val="2545918307"/>
                    </a:ext>
                  </a:extLst>
                </a:gridCol>
                <a:gridCol w="6450904">
                  <a:extLst>
                    <a:ext uri="{9D8B030D-6E8A-4147-A177-3AD203B41FA5}">
                      <a16:colId xmlns:a16="http://schemas.microsoft.com/office/drawing/2014/main" val="1806636832"/>
                    </a:ext>
                  </a:extLst>
                </a:gridCol>
                <a:gridCol w="1014609">
                  <a:extLst>
                    <a:ext uri="{9D8B030D-6E8A-4147-A177-3AD203B41FA5}">
                      <a16:colId xmlns:a16="http://schemas.microsoft.com/office/drawing/2014/main" val="136380977"/>
                    </a:ext>
                  </a:extLst>
                </a:gridCol>
              </a:tblGrid>
              <a:tr h="3587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№ п/п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ФГОС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Наименование ФГОС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Профессиональные компетенции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37194634"/>
                  </a:ext>
                </a:extLst>
              </a:tr>
              <a:tr h="20868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13.01.08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Сборщик трансформаторов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5.2.1. Подготовка деталей и узлов для сборки сердечников трансформаторов (</a:t>
                      </a:r>
                      <a:r>
                        <a:rPr lang="ru-RU" sz="2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магнитопроводов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 и трансформаторов</a:t>
                      </a:r>
                      <a:r>
                        <a:rPr lang="ru-RU" sz="2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/>
                      </a:r>
                      <a:b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ru-RU" sz="2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5.2.2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. Сборка сердечников трансформаторов (</a:t>
                      </a:r>
                      <a:r>
                        <a:rPr lang="ru-RU" sz="2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магнитопроводов</a:t>
                      </a:r>
                      <a:r>
                        <a:rPr lang="ru-RU" sz="2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/>
                      </a:r>
                      <a:br>
                        <a:rPr lang="ru-RU" sz="2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ru-RU" sz="2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5.2.3. Сборка трансформаторов.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/>
                      </a:r>
                      <a:br>
                        <a:rPr lang="ru-RU" sz="2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ru-RU" sz="2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5.2.4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. Испытания и устранение дефектов трансформаторов</a:t>
                      </a:r>
                      <a:r>
                        <a:rPr lang="ru-RU" sz="2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-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207676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8871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2054" y="0"/>
            <a:ext cx="9879725" cy="948283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Сопряжение ФГОС 13.01.09 и ПС</a:t>
            </a:r>
            <a:endParaRPr lang="ru-RU" sz="4000" b="1" dirty="0"/>
          </a:p>
        </p:txBody>
      </p:sp>
      <p:pic>
        <p:nvPicPr>
          <p:cNvPr id="13" name="Рисунок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" t="-50" r="-46" b="-50"/>
          <a:stretch>
            <a:fillRect/>
          </a:stretch>
        </p:blipFill>
        <p:spPr bwMode="auto">
          <a:xfrm>
            <a:off x="1" y="-1"/>
            <a:ext cx="827690" cy="74305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221A6-A2C6-4485-90BF-14C84BCF076A}" type="slidenum">
              <a:rPr lang="ru-RU" smtClean="0"/>
              <a:pPr/>
              <a:t>9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206276"/>
              </p:ext>
            </p:extLst>
          </p:nvPr>
        </p:nvGraphicFramePr>
        <p:xfrm>
          <a:off x="211899" y="948283"/>
          <a:ext cx="11387203" cy="27858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0441">
                  <a:extLst>
                    <a:ext uri="{9D8B030D-6E8A-4147-A177-3AD203B41FA5}">
                      <a16:colId xmlns:a16="http://schemas.microsoft.com/office/drawing/2014/main" val="3101036801"/>
                    </a:ext>
                  </a:extLst>
                </a:gridCol>
                <a:gridCol w="1201824">
                  <a:extLst>
                    <a:ext uri="{9D8B030D-6E8A-4147-A177-3AD203B41FA5}">
                      <a16:colId xmlns:a16="http://schemas.microsoft.com/office/drawing/2014/main" val="2794428301"/>
                    </a:ext>
                  </a:extLst>
                </a:gridCol>
                <a:gridCol w="2129425">
                  <a:extLst>
                    <a:ext uri="{9D8B030D-6E8A-4147-A177-3AD203B41FA5}">
                      <a16:colId xmlns:a16="http://schemas.microsoft.com/office/drawing/2014/main" val="2545918307"/>
                    </a:ext>
                  </a:extLst>
                </a:gridCol>
                <a:gridCol w="6450904">
                  <a:extLst>
                    <a:ext uri="{9D8B030D-6E8A-4147-A177-3AD203B41FA5}">
                      <a16:colId xmlns:a16="http://schemas.microsoft.com/office/drawing/2014/main" val="1806636832"/>
                    </a:ext>
                  </a:extLst>
                </a:gridCol>
                <a:gridCol w="1014609">
                  <a:extLst>
                    <a:ext uri="{9D8B030D-6E8A-4147-A177-3AD203B41FA5}">
                      <a16:colId xmlns:a16="http://schemas.microsoft.com/office/drawing/2014/main" val="136380977"/>
                    </a:ext>
                  </a:extLst>
                </a:gridCol>
              </a:tblGrid>
              <a:tr h="3587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№ п/п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ФГОС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Наименование ФГОС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Профессиональные компетенции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37194634"/>
                  </a:ext>
                </a:extLst>
              </a:tr>
              <a:tr h="20868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13.01.09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Сборщик электрических машин и аппаратов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5.2.1. Сборка электрических машин и аппаратов.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5.2.2. Контроль сборки электрических машин, аппаратов и приборов.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5.2.3. Испытание электрических машин, аппаратов и приборов.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-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207676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8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AAE668E5B85D4A43986E7F22B847B726" ma:contentTypeVersion="1" ma:contentTypeDescription="Создание документа." ma:contentTypeScope="" ma:versionID="e33429aa9f151113ff805b5572d3348c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2a10c82831e5d625bbb0173136b0368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Дата начала расписания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Дата окончания расписания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470FF0D4-3379-47F0-A1AC-CE6D00BB5C7A}"/>
</file>

<file path=customXml/itemProps2.xml><?xml version="1.0" encoding="utf-8"?>
<ds:datastoreItem xmlns:ds="http://schemas.openxmlformats.org/officeDocument/2006/customXml" ds:itemID="{4BD131BA-5C8F-49E3-A323-0C9A36E970B7}"/>
</file>

<file path=customXml/itemProps3.xml><?xml version="1.0" encoding="utf-8"?>
<ds:datastoreItem xmlns:ds="http://schemas.openxmlformats.org/officeDocument/2006/customXml" ds:itemID="{C23855C6-9233-47D0-84A6-4F159BC06F60}"/>
</file>

<file path=docProps/app.xml><?xml version="1.0" encoding="utf-8"?>
<Properties xmlns="http://schemas.openxmlformats.org/officeDocument/2006/extended-properties" xmlns:vt="http://schemas.openxmlformats.org/officeDocument/2006/docPropsVTypes">
  <TotalTime>775</TotalTime>
  <Words>1516</Words>
  <Application>Microsoft Office PowerPoint</Application>
  <PresentationFormat>Широкоэкранный</PresentationFormat>
  <Paragraphs>449</Paragraphs>
  <Slides>21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Тема Office</vt:lpstr>
      <vt:lpstr>Заседание ФУМО 13.00.00  Актуализация ФГОС и разработка профессиональных стандартов </vt:lpstr>
      <vt:lpstr>Профессии и специальности УГПС 13.00.00</vt:lpstr>
      <vt:lpstr>Актуализация ФГОС</vt:lpstr>
      <vt:lpstr>Актуализация ФГОС</vt:lpstr>
      <vt:lpstr>Положительный пример: ФГОС 13.01.04</vt:lpstr>
      <vt:lpstr>Положительный пример: ФГОС 13.01.04</vt:lpstr>
      <vt:lpstr>Сопряжение ФГОС 13.01.02 и ПС</vt:lpstr>
      <vt:lpstr>Сопряжение ФГОС 13.01.08 и ПС</vt:lpstr>
      <vt:lpstr>Сопряжение ФГОС 13.01.09 и ПС</vt:lpstr>
      <vt:lpstr>Сопряжение ФГОС 13.01.10 и ПС</vt:lpstr>
      <vt:lpstr>Сопряжение ФГОС 13.01.11 и ПС</vt:lpstr>
      <vt:lpstr>Сопряжение ФГОС 13.01.12 и ПС</vt:lpstr>
      <vt:lpstr>Сопряжение ФГОС 13.01.13 и ПС</vt:lpstr>
      <vt:lpstr>Сопряжение ФГОС 13.01.14 и ПС</vt:lpstr>
      <vt:lpstr>Сопряжение ФГОС 13.02.08 и ПС</vt:lpstr>
      <vt:lpstr>Сопряжение ФГОС 13.02.10 и ПС</vt:lpstr>
      <vt:lpstr>Основные проблемы при актуализации ФГОС</vt:lpstr>
      <vt:lpstr>Формирование рабочих групп по актуализации ФГОС</vt:lpstr>
      <vt:lpstr>Пути решения проблем актуализации ФГОС</vt:lpstr>
      <vt:lpstr>Разработка ПООП</vt:lpstr>
      <vt:lpstr>СПАСИБО ЗА ВНИМАНИЕ!</vt:lpstr>
    </vt:vector>
  </TitlesOfParts>
  <Company>ФГБОУ ВО "НИУ "МЭИ"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Актуализация ФГОС СПО по УГСН 13.00.00</dc:title>
  <dc:creator>Васьков Алексей</dc:creator>
  <cp:lastModifiedBy>Васьков Алексей</cp:lastModifiedBy>
  <cp:revision>85</cp:revision>
  <dcterms:created xsi:type="dcterms:W3CDTF">2018-03-28T12:04:24Z</dcterms:created>
  <dcterms:modified xsi:type="dcterms:W3CDTF">2018-10-18T06:07:32Z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0x010100AAE668E5B85D4A43986E7F22B847B726</vt:lpwstr>
  </property>
</Properties>
</file>