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>
          <p15:clr>
            <a:srgbClr val="A4A3A4"/>
          </p15:clr>
        </p15:guide>
        <p15:guide id="2" pos="483">
          <p15:clr>
            <a:srgbClr val="A4A3A4"/>
          </p15:clr>
        </p15:guide>
        <p15:guide id="3" pos="7310">
          <p15:clr>
            <a:srgbClr val="A4A3A4"/>
          </p15:clr>
        </p15:guide>
        <p15:guide id="4" orient="horz" pos="2455">
          <p15:clr>
            <a:srgbClr val="A4A3A4"/>
          </p15:clr>
        </p15:guide>
        <p15:guide id="5" pos="1096">
          <p15:clr>
            <a:srgbClr val="A4A3A4"/>
          </p15:clr>
        </p15:guide>
        <p15:guide id="6" pos="2411">
          <p15:clr>
            <a:srgbClr val="A4A3A4"/>
          </p15:clr>
        </p15:guide>
        <p15:guide id="7" pos="3296">
          <p15:clr>
            <a:srgbClr val="A4A3A4"/>
          </p15:clr>
        </p15:guide>
        <p15:guide id="8" pos="4362">
          <p15:clr>
            <a:srgbClr val="A4A3A4"/>
          </p15:clr>
        </p15:guide>
        <p15:guide id="9" pos="5496">
          <p15:clr>
            <a:srgbClr val="A4A3A4"/>
          </p15:clr>
        </p15:guide>
        <p15:guide id="10" pos="57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>
        <p:guide orient="horz" pos="550"/>
        <p:guide pos="483"/>
        <p:guide pos="7310"/>
        <p:guide orient="horz" pos="2455"/>
        <p:guide pos="1096"/>
        <p:guide pos="2411"/>
        <p:guide pos="3296"/>
        <p:guide pos="4362"/>
        <p:guide pos="5496"/>
        <p:guide pos="57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54199999999999"/>
          <c:y val="0"/>
          <c:w val="0.68072900000000003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prstGeom prst="rect">
              <a:avLst/>
            </a:prstGeom>
            <a:solidFill>
              <a:srgbClr val="1080C5"/>
            </a:solidFill>
          </c:spPr>
          <c:dPt>
            <c:idx val="0"/>
            <c:bubble3D val="0"/>
            <c:spPr>
              <a:prstGeom prst="rect">
                <a:avLst/>
              </a:prstGeom>
              <a:solidFill>
                <a:srgbClr val="1080C5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1F4-4579-AAAA-45C5998E744D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rgbClr val="2EA5EE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1F4-4579-AAAA-45C5998E744D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rgbClr val="78C5F4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1F4-4579-AAAA-45C5998E744D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solidFill>
                <a:srgbClr val="A6D9F8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1F4-4579-AAAA-45C5998E744D}"/>
              </c:ext>
            </c:extLst>
          </c:dPt>
          <c:dPt>
            <c:idx val="4"/>
            <c:bubble3D val="0"/>
            <c:spPr>
              <a:prstGeom prst="rect">
                <a:avLst/>
              </a:prstGeom>
              <a:solidFill>
                <a:srgbClr val="0D659B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1F4-4579-AAAA-45C5998E744D}"/>
              </c:ext>
            </c:extLst>
          </c:dPt>
          <c:cat>
            <c:strRef>
              <c:f>Лист1!$A$2:$A$6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1F4-4579-AAAA-45C5998E7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2326640" y="642328"/>
      <a:ext cx="7538720" cy="5025814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>
                <a:latin typeface="Bahnschrift SemiBold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>
                <a:latin typeface="Bahnschrift SemiBold"/>
              </a:defRPr>
            </a:lvl1pPr>
          </a:lstStyle>
          <a:p>
            <a:pPr>
              <a:defRPr/>
            </a:pPr>
            <a:fld id="{3C72E88F-1D02-406C-8D91-8E478FF8EF76}" type="datetimeFigureOut">
              <a:rPr lang="ru-RU"/>
              <a:t>05.03.2024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>
                <a:latin typeface="Bahnschrift SemiBold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>
                <a:latin typeface="Bahnschrift SemiBold"/>
              </a:defRPr>
            </a:lvl1pPr>
          </a:lstStyle>
          <a:p>
            <a:pPr>
              <a:defRPr/>
            </a:pPr>
            <a:fld id="{387F876E-E40F-4814-958E-8F8A71D842F9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>
      <a:defRPr sz="1200">
        <a:solidFill>
          <a:schemeClr val="tx1"/>
        </a:solidFill>
        <a:latin typeface="Bahnschrift SemiBold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Bahnschrift SemiBold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Bahnschrift SemiBold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Bahnschrift SemiBold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Bahnschrift SemiBold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>
            <a:defPPr/>
          </a:lstStyle>
          <a:p>
            <a:pPr>
              <a:lnSpc>
                <a:spcPct val="80000"/>
              </a:lnSpc>
              <a:defRPr/>
            </a:pPr>
            <a:r>
              <a:rPr lang="ru-RU" sz="1600" b="1">
                <a:solidFill>
                  <a:srgbClr val="0F80C4"/>
                </a:solidFill>
                <a:latin typeface="Bahnschrift SemiBold"/>
              </a:rPr>
              <a:t>15</a:t>
            </a:r>
            <a:r>
              <a:rPr lang="ru-RU">
                <a:solidFill>
                  <a:srgbClr val="0F80C4"/>
                </a:solidFill>
                <a:latin typeface="Bahnschrift SemiLight"/>
              </a:rPr>
              <a:t> электростанций электрической мощностью </a:t>
            </a:r>
            <a:r>
              <a:rPr lang="ru-RU" b="1">
                <a:solidFill>
                  <a:srgbClr val="0F80C4"/>
                </a:solidFill>
                <a:latin typeface="Bahnschrift SemiLight"/>
              </a:rPr>
              <a:t>12,</a:t>
            </a:r>
            <a:r>
              <a:rPr lang="en-US" b="1">
                <a:solidFill>
                  <a:srgbClr val="0F80C4"/>
                </a:solidFill>
                <a:latin typeface="Bahnschrift SemiLight"/>
              </a:rPr>
              <a:t>9</a:t>
            </a:r>
            <a:r>
              <a:rPr lang="ru-RU" b="1">
                <a:solidFill>
                  <a:srgbClr val="0F80C4"/>
                </a:solidFill>
                <a:latin typeface="Bahnschrift SemiLight"/>
              </a:rPr>
              <a:t> тыс. МВт </a:t>
            </a:r>
            <a:r>
              <a:rPr lang="ru-RU">
                <a:solidFill>
                  <a:srgbClr val="0F80C4"/>
                </a:solidFill>
                <a:latin typeface="Bahnschrift SemiLight"/>
              </a:rPr>
              <a:t>и тепловой мощностью </a:t>
            </a:r>
            <a:r>
              <a:rPr lang="en-US" b="1">
                <a:solidFill>
                  <a:srgbClr val="0F80C4"/>
                </a:solidFill>
                <a:latin typeface="Bahnschrift SemiLight"/>
              </a:rPr>
              <a:t>43</a:t>
            </a:r>
            <a:r>
              <a:rPr lang="ru-RU" b="1">
                <a:solidFill>
                  <a:srgbClr val="0F80C4"/>
                </a:solidFill>
                <a:latin typeface="Bahnschrift SemiLight"/>
              </a:rPr>
              <a:t>,</a:t>
            </a:r>
            <a:r>
              <a:rPr lang="en-US" b="1">
                <a:solidFill>
                  <a:srgbClr val="0F80C4"/>
                </a:solidFill>
                <a:latin typeface="Bahnschrift SemiLight"/>
              </a:rPr>
              <a:t>6</a:t>
            </a:r>
            <a:r>
              <a:rPr lang="ru-RU" b="1">
                <a:solidFill>
                  <a:srgbClr val="0F80C4"/>
                </a:solidFill>
                <a:latin typeface="Bahnschrift SemiLight"/>
              </a:rPr>
              <a:t> тыс. Гкал/ч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defPPr/>
          </a:lstStyle>
          <a:p>
            <a:pPr>
              <a:defRPr/>
            </a:pPr>
            <a:fld id="{387F876E-E40F-4814-958E-8F8A71D842F9}" type="slidenum">
              <a:rPr lang="ru-RU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>
            <a:defPPr/>
          </a:lstStyle>
          <a:p>
            <a:pPr>
              <a:defRPr/>
            </a:pPr>
            <a:r>
              <a:rPr lang="en-US"/>
              <a:t>https://www.youtube.com/watch?v=D1aS4SqmWJc</a:t>
            </a:r>
            <a:r>
              <a:rPr lang="ru-RU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defPPr/>
          </a:lstStyle>
          <a:p>
            <a:pPr>
              <a:defRPr/>
            </a:pPr>
            <a:fld id="{387F876E-E40F-4814-958E-8F8A71D842F9}" type="slidenum">
              <a:rPr lang="ru-RU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>
            <a:defPPr/>
          </a:lstStyle>
          <a:p>
            <a:pPr>
              <a:lnSpc>
                <a:spcPct val="80000"/>
              </a:lnSpc>
              <a:defRPr/>
            </a:pPr>
            <a:r>
              <a:rPr lang="ru-RU" sz="1200">
                <a:latin typeface="Bahnschrift SemiLight"/>
              </a:rPr>
              <a:t>Участие в профессиональных конкурсах: 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lang="ru-RU" sz="1200">
                <a:latin typeface="Bahnschrift SemiLight"/>
              </a:rPr>
              <a:t>Кейс-чемпионат</a:t>
            </a:r>
            <a:endParaRPr lang="en-US" sz="1200">
              <a:latin typeface="Bahnschrift SemiLight"/>
            </a:endParaRPr>
          </a:p>
          <a:p>
            <a:pPr>
              <a:lnSpc>
                <a:spcPct val="80000"/>
              </a:lnSpc>
              <a:defRPr/>
            </a:pPr>
            <a:r>
              <a:rPr lang="ru-RU" sz="1200">
                <a:latin typeface="Bahnschrift SemiLight"/>
              </a:rPr>
              <a:t>«Моя идея – Моя карьера»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defPPr/>
          </a:lstStyle>
          <a:p>
            <a:pPr>
              <a:defRPr/>
            </a:pPr>
            <a:fld id="{387F876E-E40F-4814-958E-8F8A71D842F9}" type="slidenum">
              <a:rPr lang="ru-RU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defPPr/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defPPr/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defPPr/>
          </a:lstStyle>
          <a:p>
            <a:pPr>
              <a:defRPr/>
            </a:pPr>
            <a:fld id="{8CEC5A9D-ACAC-4929-881A-EF64045EF688}" type="datetimeFigureOut">
              <a:rPr lang="ru-RU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defPPr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defPPr/>
          </a:lstStyle>
          <a:p>
            <a:pPr>
              <a:defRPr/>
            </a:pPr>
            <a:fld id="{D9984071-C2D2-4F7F-A020-91107F9CB3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defPPr/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defPPr/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defPPr/>
          </a:lstStyle>
          <a:p>
            <a:pPr>
              <a:defRPr/>
            </a:pPr>
            <a:fld id="{8CEC5A9D-ACAC-4929-881A-EF64045EF688}" type="datetimeFigureOut">
              <a:rPr lang="ru-RU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defPPr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defPPr/>
          </a:lstStyle>
          <a:p>
            <a:pPr>
              <a:defRPr/>
            </a:pPr>
            <a:fld id="{D9984071-C2D2-4F7F-A020-91107F9CB3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defPPr/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defPPr/>
          </a:lstStyle>
          <a:p>
            <a:pPr>
              <a:defRPr/>
            </a:pPr>
            <a:fld id="{8CEC5A9D-ACAC-4929-881A-EF64045EF688}" type="datetimeFigureOut">
              <a:rPr lang="ru-RU"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defPPr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defPPr/>
          </a:lstStyle>
          <a:p>
            <a:pPr>
              <a:defRPr/>
            </a:pPr>
            <a:fld id="{D9984071-C2D2-4F7F-A020-91107F9CB3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defPPr/>
          </a:lstStyle>
          <a:p>
            <a:pPr>
              <a:defRPr/>
            </a:pPr>
            <a:fld id="{8CEC5A9D-ACAC-4929-881A-EF64045EF688}" type="datetimeFigureOut">
              <a:rPr lang="ru-RU"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defPPr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defPPr/>
          </a:lstStyle>
          <a:p>
            <a:pPr>
              <a:defRPr/>
            </a:pPr>
            <a:fld id="{D9984071-C2D2-4F7F-A020-91107F9CB3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ahnschrift SemiBold"/>
              </a:defRPr>
            </a:lvl1pPr>
          </a:lstStyle>
          <a:p>
            <a:pPr>
              <a:defRPr/>
            </a:pPr>
            <a:fld id="{8CEC5A9D-ACAC-4929-881A-EF64045EF688}" type="datetimeFigureOut">
              <a:rPr lang="ru-RU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ahnschrift SemiBold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ahnschrift SemiBold"/>
              </a:defRPr>
            </a:lvl1pPr>
          </a:lstStyle>
          <a:p>
            <a:pPr>
              <a:defRPr/>
            </a:pPr>
            <a:fld id="{D9984071-C2D2-4F7F-A020-91107F9CB3F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Bahnschrift SemiLigh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Bahnschrift SemiBold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Bahnschrift SemiBold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Bahnschrift SemiBold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Bahnschrift SemiBold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Bahnschrift SemiBold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png"/><Relationship Id="rId5" Type="http://schemas.openxmlformats.org/officeDocument/2006/relationships/image" Target="../media/image11.jp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chart" Target="../charts/chart1.xm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1.jp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g"/><Relationship Id="rId11" Type="http://schemas.openxmlformats.org/officeDocument/2006/relationships/image" Target="../media/image48.png"/><Relationship Id="rId5" Type="http://schemas.openxmlformats.org/officeDocument/2006/relationships/image" Target="../media/image42.jpg"/><Relationship Id="rId10" Type="http://schemas.openxmlformats.org/officeDocument/2006/relationships/image" Target="../media/image47.png"/><Relationship Id="rId4" Type="http://schemas.openxmlformats.org/officeDocument/2006/relationships/image" Target="../media/image41.jp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image" Target="../media/image11.jp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591535" y="2282668"/>
            <a:ext cx="85651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>
              <a:defRPr/>
            </a:pPr>
            <a:r>
              <a:rPr lang="ru-RU" sz="11500" b="1">
                <a:solidFill>
                  <a:schemeClr val="bg1"/>
                </a:solidFill>
                <a:latin typeface="Bahnschrift SemiBold"/>
              </a:rPr>
              <a:t>МОСЭНЕРГО</a:t>
            </a:r>
            <a:endParaRPr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 rot="2700000">
            <a:off x="11384026" y="1814574"/>
            <a:ext cx="1424883" cy="142488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F8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7235703" y="227267"/>
            <a:ext cx="4681077" cy="4080405"/>
            <a:chOff x="-2024207" y="1489397"/>
            <a:chExt cx="4681077" cy="4080405"/>
          </a:xfrm>
          <a:solidFill>
            <a:srgbClr val="0F80C4"/>
          </a:solidFill>
        </p:grpSpPr>
        <p:sp>
          <p:nvSpPr>
            <p:cNvPr id="7" name="Скругленный прямоугольник 6"/>
            <p:cNvSpPr/>
            <p:nvPr/>
          </p:nvSpPr>
          <p:spPr bwMode="auto">
            <a:xfrm rot="2700000">
              <a:off x="1026491" y="4144825"/>
              <a:ext cx="1424977" cy="1424977"/>
            </a:xfrm>
            <a:prstGeom prst="roundRect">
              <a:avLst>
                <a:gd name="adj" fmla="val 16667"/>
              </a:avLst>
            </a:prstGeom>
            <a:solidFill>
              <a:srgbClr val="0F8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>
                <a:defRPr/>
              </a:pPr>
              <a:endParaRPr lang="ru-RU">
                <a:latin typeface="Bahnschrift SemiBold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 bwMode="auto">
            <a:xfrm rot="2700000">
              <a:off x="-2024207" y="2262987"/>
              <a:ext cx="3052316" cy="305231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>
                <a:defRPr/>
              </a:pPr>
              <a:endParaRPr lang="ru-RU">
                <a:latin typeface="Bahnschrift SemiBold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 bwMode="auto">
            <a:xfrm rot="2700000">
              <a:off x="821091" y="1489397"/>
              <a:ext cx="1835779" cy="1835779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>
                <a:defRPr/>
              </a:pPr>
              <a:endParaRPr lang="ru-RU">
                <a:latin typeface="Bahnschrift SemiBold"/>
              </a:endParaRPr>
            </a:p>
          </p:txBody>
        </p:sp>
      </p:grpSp>
      <p:sp>
        <p:nvSpPr>
          <p:cNvPr id="11" name="Скругленный прямоугольник 10"/>
          <p:cNvSpPr/>
          <p:nvPr/>
        </p:nvSpPr>
        <p:spPr bwMode="auto">
          <a:xfrm rot="2700000">
            <a:off x="8389532" y="4290812"/>
            <a:ext cx="3052316" cy="305231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E7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 rot="2700000">
            <a:off x="11281036" y="4184095"/>
            <a:ext cx="935677" cy="935677"/>
          </a:xfrm>
          <a:prstGeom prst="roundRect">
            <a:avLst>
              <a:gd name="adj" fmla="val 16667"/>
            </a:avLst>
          </a:prstGeom>
          <a:solidFill>
            <a:srgbClr val="34A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95014" y="2983917"/>
            <a:ext cx="4279103" cy="2012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1"/>
            </a:gs>
            <a:gs pos="100000">
              <a:schemeClr val="accent1">
                <a:lumMod val="70000"/>
                <a:lumOff val="3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oleObj" r:id="rId3" imgW="0" imgH="0" progId="">
                  <p:embed/>
                </p:oleObj>
              </mc:Choice>
              <mc:Fallback>
                <p:oleObj name="oleObj" r:id="rId3" imgW="0" imgH="0" progId="">
                  <p:embed/>
                  <p:pic>
                    <p:nvPicPr>
                      <p:cNvPr id="167954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66052" y="435283"/>
            <a:ext cx="8058847" cy="595471"/>
          </a:xfrm>
        </p:spPr>
        <p:txBody>
          <a:bodyPr>
            <a:noAutofit/>
          </a:bodyPr>
          <a:lstStyle>
            <a:defPPr/>
          </a:lstStyle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Bahnschrift SemiBold"/>
              </a:rPr>
              <a:t>Преимущества Мосэнерго</a:t>
            </a:r>
            <a:endParaRPr lang="en-US" b="1">
              <a:solidFill>
                <a:schemeClr val="accent1">
                  <a:lumMod val="75000"/>
                </a:schemeClr>
              </a:solidFill>
              <a:latin typeface="Bahnschrift SemiBold"/>
            </a:endParaRPr>
          </a:p>
        </p:txBody>
      </p:sp>
      <p:sp>
        <p:nvSpPr>
          <p:cNvPr id="49" name="Полилиния 48"/>
          <p:cNvSpPr/>
          <p:nvPr/>
        </p:nvSpPr>
        <p:spPr bwMode="auto">
          <a:xfrm rot="240000" flipH="1">
            <a:off x="22244" y="2797314"/>
            <a:ext cx="2943727" cy="4155556"/>
          </a:xfrm>
          <a:custGeom>
            <a:avLst/>
            <a:gdLst>
              <a:gd name="connsiteX0" fmla="*/ 1980104 w 2376135"/>
              <a:gd name="connsiteY0" fmla="*/ 0 h 4354931"/>
              <a:gd name="connsiteX1" fmla="*/ 0 w 2376135"/>
              <a:gd name="connsiteY1" fmla="*/ 0 h 4354931"/>
              <a:gd name="connsiteX2" fmla="*/ 0 w 2376135"/>
              <a:gd name="connsiteY2" fmla="*/ 4188776 h 4354931"/>
              <a:gd name="connsiteX3" fmla="*/ 2376135 w 2376135"/>
              <a:gd name="connsiteY3" fmla="*/ 4354931 h 4354931"/>
              <a:gd name="connsiteX4" fmla="*/ 2376135 w 2376135"/>
              <a:gd name="connsiteY4" fmla="*/ 442430 h 4354931"/>
              <a:gd name="connsiteX5" fmla="*/ 1980104 w 2376135"/>
              <a:gd name="connsiteY5" fmla="*/ 0 h 435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6135" h="4354931" extrusionOk="0">
                <a:moveTo>
                  <a:pt x="1980104" y="0"/>
                </a:moveTo>
                <a:lnTo>
                  <a:pt x="0" y="0"/>
                </a:lnTo>
                <a:lnTo>
                  <a:pt x="0" y="4188776"/>
                </a:lnTo>
                <a:lnTo>
                  <a:pt x="2376135" y="4354931"/>
                </a:lnTo>
                <a:lnTo>
                  <a:pt x="2376135" y="442430"/>
                </a:lnTo>
                <a:cubicBezTo>
                  <a:pt x="2376135" y="198083"/>
                  <a:pt x="2198826" y="0"/>
                  <a:pt x="198010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08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58" name="Полилиния 57"/>
          <p:cNvSpPr/>
          <p:nvPr/>
        </p:nvSpPr>
        <p:spPr bwMode="auto">
          <a:xfrm rot="240000" flipH="1">
            <a:off x="2927275" y="2265765"/>
            <a:ext cx="2780162" cy="4708169"/>
          </a:xfrm>
          <a:custGeom>
            <a:avLst/>
            <a:gdLst>
              <a:gd name="connsiteX0" fmla="*/ 2435138 w 2922177"/>
              <a:gd name="connsiteY0" fmla="*/ 0 h 4910406"/>
              <a:gd name="connsiteX1" fmla="*/ 0 w 2922177"/>
              <a:gd name="connsiteY1" fmla="*/ 0 h 4910406"/>
              <a:gd name="connsiteX2" fmla="*/ 0 w 2922177"/>
              <a:gd name="connsiteY2" fmla="*/ 4702732 h 4910406"/>
              <a:gd name="connsiteX3" fmla="*/ 641314 w 2922177"/>
              <a:gd name="connsiteY3" fmla="*/ 4747577 h 4910406"/>
              <a:gd name="connsiteX4" fmla="*/ 641082 w 2922177"/>
              <a:gd name="connsiteY4" fmla="*/ 4750896 h 4910406"/>
              <a:gd name="connsiteX5" fmla="*/ 2922177 w 2922177"/>
              <a:gd name="connsiteY5" fmla="*/ 4910406 h 4910406"/>
              <a:gd name="connsiteX6" fmla="*/ 2922177 w 2922177"/>
              <a:gd name="connsiteY6" fmla="*/ 517909 h 4910406"/>
              <a:gd name="connsiteX7" fmla="*/ 2435138 w 2922177"/>
              <a:gd name="connsiteY7" fmla="*/ 0 h 491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2177" h="4910406" extrusionOk="0">
                <a:moveTo>
                  <a:pt x="2435138" y="0"/>
                </a:moveTo>
                <a:lnTo>
                  <a:pt x="0" y="0"/>
                </a:lnTo>
                <a:lnTo>
                  <a:pt x="0" y="4702732"/>
                </a:lnTo>
                <a:lnTo>
                  <a:pt x="641314" y="4747577"/>
                </a:lnTo>
                <a:lnTo>
                  <a:pt x="641082" y="4750896"/>
                </a:lnTo>
                <a:lnTo>
                  <a:pt x="2922177" y="4910406"/>
                </a:lnTo>
                <a:lnTo>
                  <a:pt x="2922177" y="517909"/>
                </a:lnTo>
                <a:cubicBezTo>
                  <a:pt x="2922177" y="231876"/>
                  <a:pt x="2704122" y="0"/>
                  <a:pt x="2435138" y="0"/>
                </a:cubicBezTo>
                <a:close/>
              </a:path>
            </a:pathLst>
          </a:cu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54" name="Полилиния 53"/>
          <p:cNvSpPr/>
          <p:nvPr/>
        </p:nvSpPr>
        <p:spPr bwMode="auto">
          <a:xfrm rot="240000" flipH="1">
            <a:off x="5589585" y="1740184"/>
            <a:ext cx="3304413" cy="5243358"/>
          </a:xfrm>
          <a:custGeom>
            <a:avLst/>
            <a:gdLst>
              <a:gd name="connsiteX0" fmla="*/ 2800293 w 3360365"/>
              <a:gd name="connsiteY0" fmla="*/ 0 h 5616266"/>
              <a:gd name="connsiteX1" fmla="*/ 0 w 3360365"/>
              <a:gd name="connsiteY1" fmla="*/ 0 h 5616266"/>
              <a:gd name="connsiteX2" fmla="*/ 0 w 3360365"/>
              <a:gd name="connsiteY2" fmla="*/ 5381286 h 5616266"/>
              <a:gd name="connsiteX3" fmla="*/ 3360365 w 3360365"/>
              <a:gd name="connsiteY3" fmla="*/ 5616266 h 5616266"/>
              <a:gd name="connsiteX4" fmla="*/ 3360365 w 3360365"/>
              <a:gd name="connsiteY4" fmla="*/ 631345 h 5616266"/>
              <a:gd name="connsiteX5" fmla="*/ 2800293 w 3360365"/>
              <a:gd name="connsiteY5" fmla="*/ 0 h 561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0365" h="5616266" extrusionOk="0">
                <a:moveTo>
                  <a:pt x="2800293" y="0"/>
                </a:moveTo>
                <a:lnTo>
                  <a:pt x="0" y="0"/>
                </a:lnTo>
                <a:lnTo>
                  <a:pt x="0" y="5381286"/>
                </a:lnTo>
                <a:lnTo>
                  <a:pt x="3360365" y="5616266"/>
                </a:lnTo>
                <a:lnTo>
                  <a:pt x="3360365" y="631345"/>
                </a:lnTo>
                <a:cubicBezTo>
                  <a:pt x="3360365" y="282662"/>
                  <a:pt x="3109613" y="0"/>
                  <a:pt x="280029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08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62" name="Полилиния 61"/>
          <p:cNvSpPr/>
          <p:nvPr/>
        </p:nvSpPr>
        <p:spPr bwMode="auto">
          <a:xfrm rot="240000" flipH="1">
            <a:off x="8879740" y="1271867"/>
            <a:ext cx="3523578" cy="5730569"/>
          </a:xfrm>
          <a:custGeom>
            <a:avLst/>
            <a:gdLst>
              <a:gd name="connsiteX0" fmla="*/ 2861864 w 3523578"/>
              <a:gd name="connsiteY0" fmla="*/ 0 h 5967182"/>
              <a:gd name="connsiteX1" fmla="*/ 400036 w 3523578"/>
              <a:gd name="connsiteY1" fmla="*/ 0 h 5967182"/>
              <a:gd name="connsiteX2" fmla="*/ 0 w 3523578"/>
              <a:gd name="connsiteY2" fmla="*/ 5720790 h 5967182"/>
              <a:gd name="connsiteX3" fmla="*/ 3523578 w 3523578"/>
              <a:gd name="connsiteY3" fmla="*/ 5967182 h 5967182"/>
              <a:gd name="connsiteX4" fmla="*/ 3523578 w 3523578"/>
              <a:gd name="connsiteY4" fmla="*/ 717320 h 5967182"/>
              <a:gd name="connsiteX5" fmla="*/ 2861864 w 3523578"/>
              <a:gd name="connsiteY5" fmla="*/ 0 h 596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3577" h="5967182" extrusionOk="0">
                <a:moveTo>
                  <a:pt x="2861864" y="0"/>
                </a:moveTo>
                <a:lnTo>
                  <a:pt x="400036" y="0"/>
                </a:lnTo>
                <a:lnTo>
                  <a:pt x="0" y="5720790"/>
                </a:lnTo>
                <a:lnTo>
                  <a:pt x="3523578" y="5967182"/>
                </a:lnTo>
                <a:lnTo>
                  <a:pt x="3523578" y="717320"/>
                </a:lnTo>
                <a:cubicBezTo>
                  <a:pt x="3523578" y="321156"/>
                  <a:pt x="3227319" y="0"/>
                  <a:pt x="2861864" y="0"/>
                </a:cubicBezTo>
                <a:close/>
              </a:path>
            </a:pathLst>
          </a:cu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>
              <a:defRPr/>
            </a:pPr>
            <a:endParaRPr lang="ru-RU" dirty="0">
              <a:latin typeface="Bahnschrift SemiBold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670107" y="3021998"/>
            <a:ext cx="1657826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>
              <a:defRPr/>
            </a:pPr>
            <a:r>
              <a:rPr lang="ru-RU" sz="2000" b="1" u="sng">
                <a:solidFill>
                  <a:schemeClr val="bg1"/>
                </a:solidFill>
                <a:latin typeface="Bahnschrift SemiBold"/>
              </a:rPr>
              <a:t>Надежность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210335" y="5769189"/>
            <a:ext cx="2296696" cy="79252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400">
                <a:solidFill>
                  <a:schemeClr val="bg1"/>
                </a:solidFill>
                <a:latin typeface="Bahnschrift SemiLight"/>
              </a:rPr>
              <a:t>ПАО «Мосэнерго» инвестирует в новые технологии, инновации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400">
                <a:solidFill>
                  <a:schemeClr val="bg1"/>
                </a:solidFill>
                <a:latin typeface="Bahnschrift SemiLight"/>
              </a:rPr>
              <a:t>и энергоэффективность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210335" y="4126022"/>
            <a:ext cx="2298768" cy="452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400">
                <a:solidFill>
                  <a:schemeClr val="bg1"/>
                </a:solidFill>
                <a:latin typeface="Bahnschrift SemiLight"/>
              </a:rPr>
              <a:t>Компания входит </a:t>
            </a:r>
            <a:endParaRPr/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400">
                <a:solidFill>
                  <a:schemeClr val="bg1"/>
                </a:solidFill>
                <a:latin typeface="Bahnschrift SemiLight"/>
              </a:rPr>
              <a:t>в Группу "Газпром"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210335" y="4972823"/>
            <a:ext cx="155363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>
              <a:spcBef>
                <a:spcPts val="0"/>
              </a:spcBef>
              <a:defRPr/>
            </a:pPr>
            <a:r>
              <a:rPr lang="ru-RU" sz="1400">
                <a:solidFill>
                  <a:schemeClr val="bg1"/>
                </a:solidFill>
                <a:latin typeface="Bahnschrift SemiLight"/>
              </a:rPr>
              <a:t>Лидер в регионе</a:t>
            </a:r>
            <a:endParaRPr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56148" y="3241548"/>
            <a:ext cx="2553224" cy="54104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>
              <a:lnSpc>
                <a:spcPct val="80000"/>
              </a:lnSpc>
              <a:defRPr/>
            </a:pPr>
            <a:r>
              <a:rPr lang="ru-RU" b="1" u="sng">
                <a:solidFill>
                  <a:srgbClr val="0070C0"/>
                </a:solidFill>
                <a:latin typeface="Bahnschrift SemiBold"/>
              </a:rPr>
              <a:t>Профессиональный рост и развитие</a:t>
            </a:r>
            <a:endParaRPr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96275" y="4972823"/>
            <a:ext cx="2435832" cy="452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400">
                <a:latin typeface="Bahnschrift SemiLight"/>
              </a:rPr>
              <a:t>Возможности участия </a:t>
            </a:r>
            <a:endParaRPr/>
          </a:p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400">
                <a:latin typeface="Bahnschrift SemiLight"/>
              </a:rPr>
              <a:t>в проектах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96275" y="5769189"/>
            <a:ext cx="2508292" cy="609398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400">
                <a:latin typeface="Bahnschrift SemiLight"/>
              </a:rPr>
              <a:t>Программы ускоренного развития перспективных сотрудников</a:t>
            </a:r>
            <a:endParaRPr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534915" y="2252235"/>
            <a:ext cx="2422019" cy="5909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defTabSz="895350">
              <a:lnSpc>
                <a:spcPct val="80000"/>
              </a:lnSpc>
              <a:defRPr/>
            </a:pPr>
            <a:r>
              <a:rPr lang="ru-RU" sz="2000" b="1" u="sng">
                <a:solidFill>
                  <a:srgbClr val="0088EE"/>
                </a:solidFill>
                <a:latin typeface="Bahnschrift SemiBold"/>
              </a:rPr>
              <a:t>Интересная </a:t>
            </a:r>
          </a:p>
          <a:p>
            <a:pPr lvl="0" defTabSz="895350">
              <a:lnSpc>
                <a:spcPct val="80000"/>
              </a:lnSpc>
              <a:defRPr/>
            </a:pPr>
            <a:r>
              <a:rPr lang="ru-RU" sz="2000" b="1" u="sng">
                <a:solidFill>
                  <a:srgbClr val="0088EE"/>
                </a:solidFill>
                <a:latin typeface="Bahnschrift SemiBold"/>
              </a:rPr>
              <a:t>и важная работа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881695" y="3318534"/>
            <a:ext cx="3029712" cy="437043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400">
                <a:latin typeface="Bahnschrift SemiLight"/>
              </a:rPr>
              <a:t>Работа на уникальном оборудовании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881695" y="4126022"/>
            <a:ext cx="213391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Bahnschrift SemiLight"/>
                <a:cs typeface="Arial"/>
              </a:rPr>
              <a:t>Сплоченный коллектив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881695" y="4972823"/>
            <a:ext cx="2640466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>
              <a:spcBef>
                <a:spcPts val="0"/>
              </a:spcBef>
              <a:defRPr/>
            </a:pPr>
            <a:r>
              <a:rPr lang="ru-RU" sz="1400">
                <a:latin typeface="Bahnschrift SemiLight"/>
              </a:rPr>
              <a:t>Забота об окружающей среде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5881695" y="5769189"/>
            <a:ext cx="2620293" cy="264688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400">
                <a:latin typeface="Bahnschrift SemiLight"/>
              </a:rPr>
              <a:t>Свет и тепло в каждом доме</a:t>
            </a:r>
            <a:endParaRPr/>
          </a:p>
        </p:txBody>
      </p:sp>
      <p:sp>
        <p:nvSpPr>
          <p:cNvPr id="14336" name="Прямоугольник 14335"/>
          <p:cNvSpPr/>
          <p:nvPr/>
        </p:nvSpPr>
        <p:spPr bwMode="auto">
          <a:xfrm>
            <a:off x="9861539" y="1938095"/>
            <a:ext cx="2296545" cy="5909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defTabSz="895350">
              <a:lnSpc>
                <a:spcPct val="80000"/>
              </a:lnSpc>
              <a:defRPr/>
            </a:pPr>
            <a:r>
              <a:rPr lang="ru-RU" sz="2000" b="1" u="sng">
                <a:solidFill>
                  <a:schemeClr val="bg1"/>
                </a:solidFill>
                <a:latin typeface="Bahnschrift SemiBold"/>
              </a:rPr>
              <a:t>Уверенность </a:t>
            </a:r>
          </a:p>
          <a:p>
            <a:pPr lvl="0" defTabSz="895350">
              <a:lnSpc>
                <a:spcPct val="80000"/>
              </a:lnSpc>
              <a:defRPr/>
            </a:pPr>
            <a:r>
              <a:rPr lang="ru-RU" sz="2000" b="1" u="sng">
                <a:solidFill>
                  <a:schemeClr val="bg1"/>
                </a:solidFill>
                <a:latin typeface="Bahnschrift SemiBold"/>
              </a:rPr>
              <a:t>в завтрашнем дне</a:t>
            </a:r>
          </a:p>
        </p:txBody>
      </p:sp>
      <p:cxnSp>
        <p:nvCxnSpPr>
          <p:cNvPr id="14339" name="Прямая соединительная линия 14338"/>
          <p:cNvCxnSpPr>
            <a:cxnSpLocks/>
          </p:cNvCxnSpPr>
          <p:nvPr/>
        </p:nvCxnSpPr>
        <p:spPr bwMode="auto">
          <a:xfrm>
            <a:off x="93518" y="3871217"/>
            <a:ext cx="2888673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cxnSpLocks/>
          </p:cNvCxnSpPr>
          <p:nvPr/>
        </p:nvCxnSpPr>
        <p:spPr bwMode="auto">
          <a:xfrm>
            <a:off x="0" y="4739386"/>
            <a:ext cx="2982191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cxnSpLocks/>
          </p:cNvCxnSpPr>
          <p:nvPr/>
        </p:nvCxnSpPr>
        <p:spPr bwMode="auto">
          <a:xfrm>
            <a:off x="0" y="5593455"/>
            <a:ext cx="28575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14349" name="Прямая соединительная линия 14348"/>
          <p:cNvCxnSpPr>
            <a:cxnSpLocks/>
          </p:cNvCxnSpPr>
          <p:nvPr/>
        </p:nvCxnSpPr>
        <p:spPr bwMode="auto">
          <a:xfrm>
            <a:off x="2730179" y="3871217"/>
            <a:ext cx="2864443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cxnSpLocks/>
          </p:cNvCxnSpPr>
          <p:nvPr/>
        </p:nvCxnSpPr>
        <p:spPr bwMode="auto">
          <a:xfrm>
            <a:off x="2668348" y="4723943"/>
            <a:ext cx="2864443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cxnSpLocks/>
          </p:cNvCxnSpPr>
          <p:nvPr/>
        </p:nvCxnSpPr>
        <p:spPr bwMode="auto">
          <a:xfrm>
            <a:off x="5594622" y="3876697"/>
            <a:ext cx="3282892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cxnSpLocks/>
          </p:cNvCxnSpPr>
          <p:nvPr/>
        </p:nvCxnSpPr>
        <p:spPr bwMode="auto">
          <a:xfrm>
            <a:off x="5532792" y="4723943"/>
            <a:ext cx="3310592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cxnSpLocks/>
          </p:cNvCxnSpPr>
          <p:nvPr/>
        </p:nvCxnSpPr>
        <p:spPr bwMode="auto">
          <a:xfrm>
            <a:off x="5707634" y="3013460"/>
            <a:ext cx="3282892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cxnSpLocks/>
          </p:cNvCxnSpPr>
          <p:nvPr/>
        </p:nvCxnSpPr>
        <p:spPr bwMode="auto">
          <a:xfrm>
            <a:off x="8863936" y="3013460"/>
            <a:ext cx="3314700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cxnSpLocks/>
          </p:cNvCxnSpPr>
          <p:nvPr/>
        </p:nvCxnSpPr>
        <p:spPr bwMode="auto">
          <a:xfrm>
            <a:off x="8843384" y="3871217"/>
            <a:ext cx="3314700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cxnSpLocks/>
          </p:cNvCxnSpPr>
          <p:nvPr/>
        </p:nvCxnSpPr>
        <p:spPr bwMode="auto">
          <a:xfrm>
            <a:off x="5455227" y="5593455"/>
            <a:ext cx="3388157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cxnSpLocks/>
          </p:cNvCxnSpPr>
          <p:nvPr/>
        </p:nvCxnSpPr>
        <p:spPr bwMode="auto">
          <a:xfrm>
            <a:off x="8863936" y="4711703"/>
            <a:ext cx="3314700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cxnSpLocks/>
          </p:cNvCxnSpPr>
          <p:nvPr/>
        </p:nvCxnSpPr>
        <p:spPr bwMode="auto">
          <a:xfrm>
            <a:off x="8746174" y="5593455"/>
            <a:ext cx="3529562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14357" name="Прямоугольник 14356"/>
          <p:cNvSpPr/>
          <p:nvPr/>
        </p:nvSpPr>
        <p:spPr bwMode="auto">
          <a:xfrm>
            <a:off x="9171567" y="3214115"/>
            <a:ext cx="2749471" cy="53399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>
              <a:spcBef>
                <a:spcPts val="0"/>
              </a:spcBef>
              <a:defRPr/>
            </a:pPr>
            <a:r>
              <a:rPr lang="ru-RU" sz="1400">
                <a:solidFill>
                  <a:schemeClr val="bg1"/>
                </a:solidFill>
                <a:latin typeface="Bahnschrift SemiLight"/>
              </a:rPr>
              <a:t> Стабильный доход ,</a:t>
            </a:r>
            <a:endParaRPr/>
          </a:p>
          <a:p>
            <a:pPr lvl="0">
              <a:spcBef>
                <a:spcPts val="0"/>
              </a:spcBef>
              <a:defRPr/>
            </a:pPr>
            <a:r>
              <a:rPr lang="ru-RU" sz="1400">
                <a:solidFill>
                  <a:schemeClr val="bg1"/>
                </a:solidFill>
                <a:latin typeface="Bahnschrift SemiLight"/>
              </a:rPr>
              <a:t>премии по результатам работы</a:t>
            </a:r>
          </a:p>
        </p:txBody>
      </p:sp>
      <p:sp>
        <p:nvSpPr>
          <p:cNvPr id="14358" name="Прямоугольник 14357"/>
          <p:cNvSpPr/>
          <p:nvPr/>
        </p:nvSpPr>
        <p:spPr bwMode="auto">
          <a:xfrm>
            <a:off x="9230703" y="4166033"/>
            <a:ext cx="2538913" cy="264688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400">
                <a:solidFill>
                  <a:schemeClr val="bg1"/>
                </a:solidFill>
                <a:latin typeface="Bahnschrift SemiLight"/>
              </a:rPr>
              <a:t>Медицинская страховка</a:t>
            </a:r>
          </a:p>
        </p:txBody>
      </p:sp>
      <p:sp>
        <p:nvSpPr>
          <p:cNvPr id="14359" name="Прямоугольник 14358"/>
          <p:cNvSpPr/>
          <p:nvPr/>
        </p:nvSpPr>
        <p:spPr bwMode="auto">
          <a:xfrm>
            <a:off x="9171567" y="4890943"/>
            <a:ext cx="190629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>
              <a:spcBef>
                <a:spcPts val="0"/>
              </a:spcBef>
              <a:defRPr/>
            </a:pPr>
            <a:r>
              <a:rPr lang="ru-RU" sz="1400" dirty="0">
                <a:solidFill>
                  <a:schemeClr val="bg1"/>
                </a:solidFill>
                <a:latin typeface="Bahnschrift SemiLight"/>
              </a:rPr>
              <a:t>Дотации на </a:t>
            </a:r>
            <a:r>
              <a:rPr lang="ru-RU" sz="1400" dirty="0" smtClean="0">
                <a:solidFill>
                  <a:schemeClr val="bg1"/>
                </a:solidFill>
                <a:latin typeface="Bahnschrift SemiLight"/>
              </a:rPr>
              <a:t>питание</a:t>
            </a:r>
          </a:p>
        </p:txBody>
      </p:sp>
      <p:sp>
        <p:nvSpPr>
          <p:cNvPr id="14360" name="Прямоугольник 14359"/>
          <p:cNvSpPr/>
          <p:nvPr/>
        </p:nvSpPr>
        <p:spPr bwMode="auto">
          <a:xfrm>
            <a:off x="9171567" y="5917223"/>
            <a:ext cx="2703750" cy="437043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80000"/>
              </a:lnSpc>
              <a:defRPr/>
            </a:pPr>
            <a:r>
              <a:rPr lang="ru-RU" sz="1400" dirty="0">
                <a:solidFill>
                  <a:schemeClr val="bg1"/>
                </a:solidFill>
                <a:latin typeface="Bahnschrift SemiLight"/>
              </a:rPr>
              <a:t>Е</a:t>
            </a:r>
            <a:r>
              <a:rPr lang="ru-RU" sz="1400" dirty="0" smtClean="0">
                <a:solidFill>
                  <a:schemeClr val="bg1"/>
                </a:solidFill>
                <a:latin typeface="Bahnschrift SemiLight"/>
              </a:rPr>
              <a:t>жегодная </a:t>
            </a:r>
            <a:r>
              <a:rPr lang="ru-RU" sz="1400" dirty="0">
                <a:solidFill>
                  <a:schemeClr val="bg1"/>
                </a:solidFill>
                <a:latin typeface="Bahnschrift SemiLight"/>
              </a:rPr>
              <a:t>доплата к отпуску</a:t>
            </a: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endParaRPr lang="ru-RU" sz="1400" dirty="0">
              <a:solidFill>
                <a:schemeClr val="bg1"/>
              </a:solidFill>
              <a:latin typeface="Bahnschrift SemiLight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196275" y="4126022"/>
            <a:ext cx="245103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>
              <a:lnSpc>
                <a:spcPct val="80000"/>
              </a:lnSpc>
              <a:defRPr/>
            </a:pPr>
            <a:r>
              <a:rPr lang="ru-RU" sz="1400">
                <a:latin typeface="Bahnschrift SemiLight"/>
              </a:rPr>
              <a:t>Курс на развитие 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lang="ru-RU" sz="1400">
                <a:latin typeface="Bahnschrift SemiLight"/>
              </a:rPr>
              <a:t>и продвижение сотрудников</a:t>
            </a:r>
          </a:p>
        </p:txBody>
      </p:sp>
      <p:pic>
        <p:nvPicPr>
          <p:cNvPr id="13318" name="Picture 6" descr="дом бесплатно иконка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9352925" y="2015836"/>
            <a:ext cx="469724" cy="46972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256569" y="3021998"/>
            <a:ext cx="421200" cy="421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67014" y="3295425"/>
            <a:ext cx="389134" cy="3891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002605" y="2260003"/>
            <a:ext cx="541835" cy="54183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/>
          <a:srcRect t="5210"/>
          <a:stretch/>
        </p:blipFill>
        <p:spPr bwMode="auto">
          <a:xfrm>
            <a:off x="10500160" y="0"/>
            <a:ext cx="1691840" cy="754337"/>
          </a:xfrm>
          <a:custGeom>
            <a:avLst/>
            <a:gdLst>
              <a:gd name="connsiteX0" fmla="*/ 0 w 1691840"/>
              <a:gd name="connsiteY0" fmla="*/ 0 h 754337"/>
              <a:gd name="connsiteX1" fmla="*/ 1691840 w 1691840"/>
              <a:gd name="connsiteY1" fmla="*/ 0 h 754337"/>
              <a:gd name="connsiteX2" fmla="*/ 1691840 w 1691840"/>
              <a:gd name="connsiteY2" fmla="*/ 754337 h 754337"/>
              <a:gd name="connsiteX3" fmla="*/ 0 w 1691840"/>
              <a:gd name="connsiteY3" fmla="*/ 754337 h 75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1840" h="754337" extrusionOk="0">
                <a:moveTo>
                  <a:pt x="0" y="0"/>
                </a:moveTo>
                <a:lnTo>
                  <a:pt x="1691840" y="0"/>
                </a:lnTo>
                <a:lnTo>
                  <a:pt x="1691840" y="754337"/>
                </a:lnTo>
                <a:lnTo>
                  <a:pt x="0" y="754337"/>
                </a:lnTo>
                <a:close/>
              </a:path>
            </a:pathLst>
          </a:custGeom>
        </p:spPr>
      </p:pic>
      <p:cxnSp>
        <p:nvCxnSpPr>
          <p:cNvPr id="63" name="Прямая соединительная линия 62"/>
          <p:cNvCxnSpPr>
            <a:cxnSpLocks/>
          </p:cNvCxnSpPr>
          <p:nvPr/>
        </p:nvCxnSpPr>
        <p:spPr bwMode="auto">
          <a:xfrm>
            <a:off x="2716039" y="5593455"/>
            <a:ext cx="2739188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oleObj" r:id="rId3" imgW="0" imgH="0" progId="">
                  <p:embed/>
                </p:oleObj>
              </mc:Choice>
              <mc:Fallback>
                <p:oleObj name="oleObj" r:id="rId3" imgW="0" imgH="0" progId="">
                  <p:embed/>
                  <p:pic>
                    <p:nvPicPr>
                      <p:cNvPr id="167955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629952" y="514266"/>
            <a:ext cx="8058847" cy="595471"/>
          </a:xfrm>
        </p:spPr>
        <p:txBody>
          <a:bodyPr>
            <a:noAutofit/>
          </a:bodyPr>
          <a:lstStyle>
            <a:defPPr/>
          </a:lstStyle>
          <a:p>
            <a:pPr algn="ctr"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Bahnschrift SemiBold"/>
              </a:rPr>
              <a:t>Система мотивации</a:t>
            </a:r>
            <a:endParaRPr lang="en-US" b="1">
              <a:solidFill>
                <a:schemeClr val="accent1">
                  <a:lumMod val="75000"/>
                </a:schemeClr>
              </a:solidFill>
              <a:latin typeface="Bahnschrift SemiBold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049108" y="2100544"/>
            <a:ext cx="2553224" cy="387798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>
              <a:lnSpc>
                <a:spcPct val="80000"/>
              </a:lnSpc>
              <a:defRPr/>
            </a:pPr>
            <a:r>
              <a:rPr lang="ru-RU" sz="2400" b="1" u="sng">
                <a:solidFill>
                  <a:srgbClr val="0070C0"/>
                </a:solidFill>
                <a:latin typeface="Bahnschrift SemiBold"/>
              </a:rPr>
              <a:t>Оплата  труда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555528" y="5533674"/>
            <a:ext cx="2893644" cy="96488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algn="ctr">
              <a:spcBef>
                <a:spcPts val="0"/>
              </a:spcBef>
              <a:defRPr/>
            </a:pPr>
            <a:r>
              <a:rPr lang="ru-RU" sz="1400">
                <a:latin typeface="Bahnschrift SemiLight"/>
              </a:rPr>
              <a:t>Единовременные выплаты </a:t>
            </a:r>
            <a:endParaRPr/>
          </a:p>
          <a:p>
            <a:pPr lvl="0" algn="ctr">
              <a:spcBef>
                <a:spcPts val="0"/>
              </a:spcBef>
              <a:defRPr/>
            </a:pPr>
            <a:r>
              <a:rPr lang="ru-RU" sz="1400">
                <a:latin typeface="Bahnschrift SemiLight"/>
              </a:rPr>
              <a:t>за достижения в конкурсах и спортивно-массовых мероприятиях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629952" y="4578327"/>
            <a:ext cx="28192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latin typeface="Bahnschrift SemiLight"/>
              </a:rPr>
              <a:t>Единовременные выплаты  за выполнение особо важного</a:t>
            </a:r>
            <a:endParaRPr/>
          </a:p>
          <a:p>
            <a:pPr algn="ctr">
              <a:defRPr/>
            </a:pPr>
            <a:r>
              <a:rPr lang="ru-RU" sz="1400">
                <a:latin typeface="Bahnschrift SemiLight"/>
              </a:rPr>
              <a:t>задания</a:t>
            </a:r>
            <a:endParaRPr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093407" y="2092558"/>
            <a:ext cx="3877712" cy="387798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80000"/>
              </a:lnSpc>
              <a:defRPr/>
            </a:pPr>
            <a:r>
              <a:rPr lang="ru-RU" sz="2400" b="1" u="sng">
                <a:solidFill>
                  <a:srgbClr val="0070C0"/>
                </a:solidFill>
                <a:latin typeface="Bahnschrift SemiBold"/>
              </a:rPr>
              <a:t>Компенсации  и льготы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6248156" y="3114276"/>
            <a:ext cx="3093552" cy="264688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400">
                <a:latin typeface="Bahnschrift SemiLight"/>
              </a:rPr>
              <a:t>Дотации на питание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6127738" y="3722963"/>
            <a:ext cx="3666389" cy="53399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Bahnschrift SemiLight"/>
              </a:rPr>
              <a:t>Добровольное медицинское страхование </a:t>
            </a:r>
            <a:endParaRPr/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Bahnschrift SemiLight"/>
              </a:rPr>
              <a:t>со стоматологией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6550787" y="4722502"/>
            <a:ext cx="266290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 algn="ctr">
              <a:spcBef>
                <a:spcPts val="0"/>
              </a:spcBef>
              <a:defRPr/>
            </a:pPr>
            <a:r>
              <a:rPr lang="ru-RU" sz="1400">
                <a:latin typeface="Bahnschrift SemiLight"/>
              </a:rPr>
              <a:t>Ежегодная доплата к отпуску 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6336177" y="5530632"/>
            <a:ext cx="3408863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algn="ctr">
              <a:spcBef>
                <a:spcPts val="0"/>
              </a:spcBef>
              <a:defRPr/>
            </a:pPr>
            <a:r>
              <a:rPr lang="ru-RU" sz="1400">
                <a:latin typeface="Bahnschrift SemiLight"/>
              </a:rPr>
              <a:t>Вознаграждение в размере </a:t>
            </a:r>
            <a:r>
              <a:rPr lang="ru-RU" sz="1400" b="1">
                <a:latin typeface="Bahnschrift SemiLight"/>
              </a:rPr>
              <a:t>30 000 р</a:t>
            </a:r>
            <a:r>
              <a:rPr lang="ru-RU" sz="1400">
                <a:latin typeface="Bahnschrift SemiLight"/>
              </a:rPr>
              <a:t>. за рекомендацию друга на открытую вакансию</a:t>
            </a:r>
          </a:p>
        </p:txBody>
      </p:sp>
      <p:cxnSp>
        <p:nvCxnSpPr>
          <p:cNvPr id="14339" name="Прямая соединительная линия 14338"/>
          <p:cNvCxnSpPr>
            <a:cxnSpLocks/>
          </p:cNvCxnSpPr>
          <p:nvPr/>
        </p:nvCxnSpPr>
        <p:spPr bwMode="auto">
          <a:xfrm>
            <a:off x="781433" y="2864912"/>
            <a:ext cx="5554743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cxnSpLocks/>
          </p:cNvCxnSpPr>
          <p:nvPr/>
        </p:nvCxnSpPr>
        <p:spPr bwMode="auto">
          <a:xfrm>
            <a:off x="816158" y="3646963"/>
            <a:ext cx="8690307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cxnSpLocks/>
          </p:cNvCxnSpPr>
          <p:nvPr/>
        </p:nvCxnSpPr>
        <p:spPr bwMode="auto">
          <a:xfrm>
            <a:off x="816158" y="4358107"/>
            <a:ext cx="8690307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cxnSpLocks/>
          </p:cNvCxnSpPr>
          <p:nvPr/>
        </p:nvCxnSpPr>
        <p:spPr bwMode="auto">
          <a:xfrm>
            <a:off x="6319487" y="2864912"/>
            <a:ext cx="3282892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 bwMode="auto">
          <a:xfrm>
            <a:off x="1596351" y="2987158"/>
            <a:ext cx="2972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>
              <a:defRPr/>
            </a:pPr>
            <a:r>
              <a:rPr lang="ru-RU" sz="1400">
                <a:latin typeface="Bahnschrift SemiLight"/>
              </a:rPr>
              <a:t>Заработная плата =</a:t>
            </a:r>
            <a:endParaRPr/>
          </a:p>
          <a:p>
            <a:pPr>
              <a:defRPr/>
            </a:pPr>
            <a:r>
              <a:rPr lang="ru-RU" sz="1400">
                <a:latin typeface="Bahnschrift SemiLight"/>
              </a:rPr>
              <a:t>Оклад + Доплата за ВУТ + Премии</a:t>
            </a:r>
            <a:endParaRPr lang="ru-RU" sz="1400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5"/>
          <a:srcRect t="5210"/>
          <a:stretch/>
        </p:blipFill>
        <p:spPr bwMode="auto">
          <a:xfrm>
            <a:off x="10500160" y="0"/>
            <a:ext cx="1691840" cy="754337"/>
          </a:xfrm>
          <a:custGeom>
            <a:avLst/>
            <a:gdLst>
              <a:gd name="connsiteX0" fmla="*/ 0 w 1691840"/>
              <a:gd name="connsiteY0" fmla="*/ 0 h 754337"/>
              <a:gd name="connsiteX1" fmla="*/ 1691840 w 1691840"/>
              <a:gd name="connsiteY1" fmla="*/ 0 h 754337"/>
              <a:gd name="connsiteX2" fmla="*/ 1691840 w 1691840"/>
              <a:gd name="connsiteY2" fmla="*/ 754337 h 754337"/>
              <a:gd name="connsiteX3" fmla="*/ 0 w 1691840"/>
              <a:gd name="connsiteY3" fmla="*/ 754337 h 75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1840" h="754337" extrusionOk="0">
                <a:moveTo>
                  <a:pt x="0" y="0"/>
                </a:moveTo>
                <a:lnTo>
                  <a:pt x="1691840" y="0"/>
                </a:lnTo>
                <a:lnTo>
                  <a:pt x="1691840" y="754337"/>
                </a:lnTo>
                <a:lnTo>
                  <a:pt x="0" y="754337"/>
                </a:lnTo>
                <a:close/>
              </a:path>
            </a:pathLst>
          </a:custGeom>
        </p:spPr>
      </p:pic>
      <p:cxnSp>
        <p:nvCxnSpPr>
          <p:cNvPr id="47" name="Прямая соединительная линия 46"/>
          <p:cNvCxnSpPr>
            <a:cxnSpLocks/>
          </p:cNvCxnSpPr>
          <p:nvPr/>
        </p:nvCxnSpPr>
        <p:spPr bwMode="auto">
          <a:xfrm>
            <a:off x="838874" y="5404753"/>
            <a:ext cx="859345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 bwMode="auto">
          <a:xfrm>
            <a:off x="1629952" y="3836071"/>
            <a:ext cx="2972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>
              <a:defRPr/>
            </a:pPr>
            <a:r>
              <a:rPr lang="ru-RU" sz="1400">
                <a:latin typeface="Bahnschrift SemiLight"/>
              </a:rPr>
              <a:t>Ежегодная индексация оклада</a:t>
            </a:r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553738" y="2051485"/>
            <a:ext cx="421066" cy="43685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5511843" y="2023230"/>
            <a:ext cx="581563" cy="52404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2326640" y="642328"/>
          <a:ext cx="7538720" cy="5025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Соединительная линия уступом 11"/>
          <p:cNvCxnSpPr>
            <a:cxnSpLocks/>
          </p:cNvCxnSpPr>
          <p:nvPr/>
        </p:nvCxnSpPr>
        <p:spPr bwMode="auto">
          <a:xfrm flipV="1">
            <a:off x="8032119" y="1523192"/>
            <a:ext cx="2433390" cy="315850"/>
          </a:xfrm>
          <a:prstGeom prst="bentConnector2">
            <a:avLst/>
          </a:prstGeom>
          <a:ln w="25400">
            <a:solidFill>
              <a:srgbClr val="1080C5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371182" y="2636838"/>
            <a:ext cx="3449637" cy="9215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/>
          </a:lstStyle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>
                <a:solidFill>
                  <a:srgbClr val="1080C5"/>
                </a:solidFill>
                <a:latin typeface="Bahnschrift SemiBold"/>
              </a:rPr>
              <a:t>Мосэнерго для студентов</a:t>
            </a:r>
            <a:endParaRPr lang="en-US" sz="4000" b="1">
              <a:solidFill>
                <a:srgbClr val="1080C5"/>
              </a:solidFill>
              <a:latin typeface="Bahnschrift SemiBold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5385068" y="6252449"/>
            <a:ext cx="1845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>
              <a:defRPr/>
            </a:pPr>
            <a:r>
              <a:rPr lang="ru-RU" sz="1600">
                <a:latin typeface="Bahnschrift SemiLight"/>
              </a:rPr>
              <a:t>Экскурсии на ТЭЦ</a:t>
            </a:r>
            <a:endParaRPr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rcRect t="5210"/>
          <a:stretch/>
        </p:blipFill>
        <p:spPr bwMode="auto">
          <a:xfrm>
            <a:off x="0" y="6103663"/>
            <a:ext cx="1691840" cy="754337"/>
          </a:xfrm>
          <a:custGeom>
            <a:avLst/>
            <a:gdLst>
              <a:gd name="connsiteX0" fmla="*/ 0 w 1691840"/>
              <a:gd name="connsiteY0" fmla="*/ 0 h 754337"/>
              <a:gd name="connsiteX1" fmla="*/ 1691840 w 1691840"/>
              <a:gd name="connsiteY1" fmla="*/ 0 h 754337"/>
              <a:gd name="connsiteX2" fmla="*/ 1691840 w 1691840"/>
              <a:gd name="connsiteY2" fmla="*/ 754337 h 754337"/>
              <a:gd name="connsiteX3" fmla="*/ 0 w 1691840"/>
              <a:gd name="connsiteY3" fmla="*/ 754337 h 75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1840" h="754337" extrusionOk="0">
                <a:moveTo>
                  <a:pt x="0" y="0"/>
                </a:moveTo>
                <a:lnTo>
                  <a:pt x="1691840" y="0"/>
                </a:lnTo>
                <a:lnTo>
                  <a:pt x="1691840" y="754337"/>
                </a:lnTo>
                <a:lnTo>
                  <a:pt x="0" y="754337"/>
                </a:lnTo>
                <a:close/>
              </a:path>
            </a:pathLst>
          </a:custGeom>
        </p:spPr>
      </p:pic>
      <p:sp>
        <p:nvSpPr>
          <p:cNvPr id="24" name="TextBox 23"/>
          <p:cNvSpPr txBox="1"/>
          <p:nvPr/>
        </p:nvSpPr>
        <p:spPr bwMode="auto">
          <a:xfrm>
            <a:off x="9080308" y="1036906"/>
            <a:ext cx="277040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>
              <a:lnSpc>
                <a:spcPct val="80000"/>
              </a:lnSpc>
              <a:defRPr/>
            </a:pPr>
            <a:r>
              <a:rPr lang="ru-RU" sz="1600">
                <a:latin typeface="Bahnschrift SemiLight"/>
              </a:rPr>
              <a:t>Производственная </a:t>
            </a:r>
            <a:endParaRPr lang="en-US" sz="1600">
              <a:latin typeface="Bahnschrift SemiLight"/>
            </a:endParaRPr>
          </a:p>
          <a:p>
            <a:pPr>
              <a:lnSpc>
                <a:spcPct val="80000"/>
              </a:lnSpc>
              <a:defRPr/>
            </a:pPr>
            <a:r>
              <a:rPr lang="ru-RU" sz="1600">
                <a:latin typeface="Bahnschrift SemiLight"/>
              </a:rPr>
              <a:t>и преддипломная практика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1105622" y="1036906"/>
            <a:ext cx="300896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>
              <a:lnSpc>
                <a:spcPct val="80000"/>
              </a:lnSpc>
              <a:defRPr/>
            </a:pPr>
            <a:r>
              <a:rPr lang="ru-RU" sz="1600">
                <a:latin typeface="Bahnschrift SemiLight"/>
              </a:rPr>
              <a:t>Долгосрочная стажировка </a:t>
            </a:r>
            <a:endParaRPr lang="en-US" sz="1600">
              <a:latin typeface="Bahnschrift SemiLight"/>
            </a:endParaRPr>
          </a:p>
          <a:p>
            <a:pPr>
              <a:lnSpc>
                <a:spcPct val="80000"/>
              </a:lnSpc>
              <a:defRPr/>
            </a:pPr>
            <a:r>
              <a:rPr lang="ru-RU" sz="1600">
                <a:latin typeface="Bahnschrift SemiLight"/>
              </a:rPr>
              <a:t>с официальным оформлением</a:t>
            </a:r>
            <a:endParaRPr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05622" y="5070256"/>
            <a:ext cx="3090242" cy="486287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80000"/>
              </a:lnSpc>
              <a:defRPr/>
            </a:pPr>
            <a:r>
              <a:rPr lang="ru-RU" sz="1600">
                <a:latin typeface="Bahnschrift SemiLight"/>
              </a:rPr>
              <a:t>Участие в профессиональных конкурсах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9047109" y="5017713"/>
            <a:ext cx="2803601" cy="59137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defRPr/>
            </a:pPr>
            <a:r>
              <a:rPr lang="ru-RU" sz="1600">
                <a:latin typeface="Bahnschrift SemiLight"/>
              </a:rPr>
              <a:t>Амбассадорская программа </a:t>
            </a:r>
            <a:r>
              <a:rPr lang="en-US" sz="1600">
                <a:latin typeface="Bahnschrift SemiLight"/>
              </a:rPr>
              <a:t>PRO</a:t>
            </a:r>
            <a:r>
              <a:rPr lang="ru-RU" sz="1600">
                <a:latin typeface="Bahnschrift SemiLight"/>
              </a:rPr>
              <a:t>движение</a:t>
            </a:r>
            <a:endParaRPr/>
          </a:p>
        </p:txBody>
      </p:sp>
      <p:pic>
        <p:nvPicPr>
          <p:cNvPr id="26" name="Picture 6" descr="Практика бесплатно иконка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539678" y="1030381"/>
            <a:ext cx="540000" cy="540000"/>
          </a:xfrm>
          <a:prstGeom prst="rect">
            <a:avLst/>
          </a:prstGeom>
          <a:noFill/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535828" y="5089679"/>
            <a:ext cx="504000" cy="504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881068" y="6165568"/>
            <a:ext cx="504000" cy="504000"/>
          </a:xfrm>
          <a:prstGeom prst="rect">
            <a:avLst/>
          </a:prstGeom>
        </p:spPr>
      </p:pic>
      <p:pic>
        <p:nvPicPr>
          <p:cNvPr id="29" name="Picture 8" descr="Мозг бесплатно иконка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553215" y="5037195"/>
            <a:ext cx="540000" cy="540000"/>
          </a:xfrm>
          <a:prstGeom prst="rect">
            <a:avLst/>
          </a:prstGeom>
          <a:noFill/>
        </p:spPr>
      </p:pic>
      <p:cxnSp>
        <p:nvCxnSpPr>
          <p:cNvPr id="34" name="Соединительная линия уступом 33"/>
          <p:cNvCxnSpPr>
            <a:cxnSpLocks/>
          </p:cNvCxnSpPr>
          <p:nvPr/>
        </p:nvCxnSpPr>
        <p:spPr bwMode="auto">
          <a:xfrm rot="5400000">
            <a:off x="5853687" y="5831192"/>
            <a:ext cx="540000" cy="0"/>
          </a:xfrm>
          <a:prstGeom prst="bentConnector3">
            <a:avLst>
              <a:gd name="adj1" fmla="val 50000"/>
            </a:avLst>
          </a:prstGeom>
          <a:ln w="25400">
            <a:solidFill>
              <a:srgbClr val="78C5F4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10" descr="Сотрудник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553215" y="1028889"/>
            <a:ext cx="540000" cy="540000"/>
          </a:xfrm>
          <a:prstGeom prst="rect">
            <a:avLst/>
          </a:prstGeom>
          <a:noFill/>
        </p:spPr>
      </p:pic>
      <p:cxnSp>
        <p:nvCxnSpPr>
          <p:cNvPr id="30" name="Соединительная линия уступом 29"/>
          <p:cNvCxnSpPr>
            <a:cxnSpLocks/>
          </p:cNvCxnSpPr>
          <p:nvPr/>
        </p:nvCxnSpPr>
        <p:spPr bwMode="auto">
          <a:xfrm flipH="1" flipV="1">
            <a:off x="1837151" y="1523192"/>
            <a:ext cx="2433390" cy="315850"/>
          </a:xfrm>
          <a:prstGeom prst="bentConnector2">
            <a:avLst/>
          </a:prstGeom>
          <a:ln w="25400">
            <a:solidFill>
              <a:srgbClr val="0D659B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cxnSpLocks/>
          </p:cNvCxnSpPr>
          <p:nvPr/>
        </p:nvCxnSpPr>
        <p:spPr bwMode="auto">
          <a:xfrm>
            <a:off x="8032119" y="4649535"/>
            <a:ext cx="2433390" cy="315850"/>
          </a:xfrm>
          <a:prstGeom prst="bentConnector2">
            <a:avLst/>
          </a:prstGeom>
          <a:ln w="25400">
            <a:solidFill>
              <a:srgbClr val="2EA5EE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cxnSpLocks/>
          </p:cNvCxnSpPr>
          <p:nvPr/>
        </p:nvCxnSpPr>
        <p:spPr bwMode="auto">
          <a:xfrm flipH="1">
            <a:off x="1837151" y="4649535"/>
            <a:ext cx="2433390" cy="315850"/>
          </a:xfrm>
          <a:prstGeom prst="bentConnector2">
            <a:avLst/>
          </a:prstGeom>
          <a:ln w="25400">
            <a:solidFill>
              <a:srgbClr val="A6D9F8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52158" y="5853683"/>
            <a:ext cx="1637841" cy="770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 t="1376" r="15852" b="17200"/>
          <a:stretch/>
        </p:blipFill>
        <p:spPr bwMode="auto">
          <a:xfrm>
            <a:off x="1082518" y="-1183028"/>
            <a:ext cx="11109483" cy="8062294"/>
          </a:xfrm>
          <a:prstGeom prst="rect">
            <a:avLst/>
          </a:prstGeom>
        </p:spPr>
      </p:pic>
      <p:sp>
        <p:nvSpPr>
          <p:cNvPr id="34" name="Полилиния 33"/>
          <p:cNvSpPr/>
          <p:nvPr/>
        </p:nvSpPr>
        <p:spPr bwMode="auto">
          <a:xfrm rot="2700000">
            <a:off x="-3115703" y="526242"/>
            <a:ext cx="6127089" cy="6071842"/>
          </a:xfrm>
          <a:custGeom>
            <a:avLst/>
            <a:gdLst>
              <a:gd name="connsiteX0" fmla="*/ 0 w 6705969"/>
              <a:gd name="connsiteY0" fmla="*/ 1705057 h 6550961"/>
              <a:gd name="connsiteX1" fmla="*/ 1705057 w 6705969"/>
              <a:gd name="connsiteY1" fmla="*/ 0 h 6550961"/>
              <a:gd name="connsiteX2" fmla="*/ 5670339 w 6705969"/>
              <a:gd name="connsiteY2" fmla="*/ 0 h 6550961"/>
              <a:gd name="connsiteX3" fmla="*/ 6705969 w 6705969"/>
              <a:gd name="connsiteY3" fmla="*/ 1035630 h 6550961"/>
              <a:gd name="connsiteX4" fmla="*/ 6705969 w 6705969"/>
              <a:gd name="connsiteY4" fmla="*/ 4690897 h 6550961"/>
              <a:gd name="connsiteX5" fmla="*/ 4845905 w 6705969"/>
              <a:gd name="connsiteY5" fmla="*/ 6550961 h 655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5969" h="6550961" extrusionOk="0">
                <a:moveTo>
                  <a:pt x="0" y="1705057"/>
                </a:moveTo>
                <a:lnTo>
                  <a:pt x="1705057" y="0"/>
                </a:lnTo>
                <a:lnTo>
                  <a:pt x="5670339" y="0"/>
                </a:lnTo>
                <a:cubicBezTo>
                  <a:pt x="6242302" y="0"/>
                  <a:pt x="6705969" y="463667"/>
                  <a:pt x="6705969" y="1035630"/>
                </a:cubicBezTo>
                <a:lnTo>
                  <a:pt x="6705969" y="4690897"/>
                </a:lnTo>
                <a:lnTo>
                  <a:pt x="4845905" y="6550961"/>
                </a:lnTo>
                <a:close/>
              </a:path>
            </a:pathLst>
          </a:custGeom>
          <a:solidFill>
            <a:srgbClr val="0F8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09725" y="3239950"/>
            <a:ext cx="372471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defRPr/>
            </a:pPr>
            <a:r>
              <a:rPr lang="ru-RU" sz="2400" b="1">
                <a:solidFill>
                  <a:schemeClr val="bg1"/>
                </a:solidFill>
                <a:latin typeface="Bahnschrift SemiBold"/>
              </a:rPr>
              <a:t>Контактная</a:t>
            </a:r>
            <a:r>
              <a:rPr lang="ru-RU" sz="2800" b="1">
                <a:solidFill>
                  <a:schemeClr val="bg1"/>
                </a:solidFill>
                <a:latin typeface="Bahnschrift SemiBold"/>
              </a:rPr>
              <a:t> </a:t>
            </a:r>
            <a:r>
              <a:rPr lang="ru-RU" sz="2400" b="1">
                <a:solidFill>
                  <a:schemeClr val="bg1"/>
                </a:solidFill>
                <a:latin typeface="Bahnschrift SemiBold"/>
              </a:rPr>
              <a:t>информация</a:t>
            </a:r>
            <a:endParaRPr lang="ru-RU" sz="2400">
              <a:solidFill>
                <a:schemeClr val="bg1"/>
              </a:solidFill>
              <a:latin typeface="Bahnschrift SemiBold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5034613"/>
            <a:ext cx="1806448" cy="849708"/>
          </a:xfrm>
          <a:prstGeom prst="rect">
            <a:avLst/>
          </a:prstGeom>
        </p:spPr>
      </p:pic>
      <p:sp>
        <p:nvSpPr>
          <p:cNvPr id="16" name="Полилиния 15"/>
          <p:cNvSpPr/>
          <p:nvPr/>
        </p:nvSpPr>
        <p:spPr bwMode="auto">
          <a:xfrm>
            <a:off x="4046531" y="578840"/>
            <a:ext cx="7286995" cy="4609807"/>
          </a:xfrm>
          <a:custGeom>
            <a:avLst/>
            <a:gdLst>
              <a:gd name="connsiteX0" fmla="*/ 43543 w 6288833"/>
              <a:gd name="connsiteY0" fmla="*/ 0 h 3918857"/>
              <a:gd name="connsiteX1" fmla="*/ 6239070 w 6288833"/>
              <a:gd name="connsiteY1" fmla="*/ 0 h 3918857"/>
              <a:gd name="connsiteX2" fmla="*/ 6288833 w 6288833"/>
              <a:gd name="connsiteY2" fmla="*/ 3918857 h 3918857"/>
              <a:gd name="connsiteX3" fmla="*/ 0 w 6288833"/>
              <a:gd name="connsiteY3" fmla="*/ 3918857 h 3918857"/>
              <a:gd name="connsiteX4" fmla="*/ 43543 w 6288833"/>
              <a:gd name="connsiteY4" fmla="*/ 0 h 391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8833" h="3918857" extrusionOk="0">
                <a:moveTo>
                  <a:pt x="43543" y="0"/>
                </a:moveTo>
                <a:lnTo>
                  <a:pt x="6239070" y="0"/>
                </a:lnTo>
                <a:lnTo>
                  <a:pt x="6288833" y="3918857"/>
                </a:lnTo>
                <a:lnTo>
                  <a:pt x="0" y="3918857"/>
                </a:lnTo>
                <a:lnTo>
                  <a:pt x="435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7249655" y="869087"/>
            <a:ext cx="4269997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>
              <a:defRPr/>
            </a:pPr>
            <a:r>
              <a:rPr lang="ru-RU" sz="2000">
                <a:solidFill>
                  <a:srgbClr val="1080C5"/>
                </a:solidFill>
                <a:latin typeface="Bahnschrift SemiBold"/>
              </a:rPr>
              <a:t>Стажировки</a:t>
            </a:r>
            <a:endParaRPr lang="en-US" sz="2000">
              <a:solidFill>
                <a:srgbClr val="1080C5"/>
              </a:solidFill>
              <a:latin typeface="Bahnschrift SemiBold"/>
            </a:endParaRPr>
          </a:p>
          <a:p>
            <a:pPr algn="ctr">
              <a:defRPr/>
            </a:pPr>
            <a:r>
              <a:rPr lang="en-US" sz="2200" b="1" u="sng">
                <a:solidFill>
                  <a:srgbClr val="1080C5"/>
                </a:solidFill>
                <a:latin typeface="Bahnschrift SemiBold"/>
              </a:rPr>
              <a:t>PROstudents@mosenergo.ru</a:t>
            </a:r>
            <a:endParaRPr lang="ru-RU" sz="2200" b="1" u="sng">
              <a:solidFill>
                <a:srgbClr val="1080C5"/>
              </a:solidFill>
              <a:latin typeface="Bahnschrift SemiBold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334527" y="3614702"/>
            <a:ext cx="999243" cy="9992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240078" y="3614701"/>
            <a:ext cx="999243" cy="999243"/>
          </a:xfrm>
          <a:prstGeom prst="rect">
            <a:avLst/>
          </a:prstGeom>
        </p:spPr>
      </p:pic>
      <p:pic>
        <p:nvPicPr>
          <p:cNvPr id="3074" name="Рисунок 4" descr="http://qrcoder.ru/code/?rabota%40mosenergo.ru&amp;4&amp;0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5253542" y="1592523"/>
            <a:ext cx="1383717" cy="138371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Прямоугольник 21"/>
          <p:cNvSpPr/>
          <p:nvPr/>
        </p:nvSpPr>
        <p:spPr bwMode="auto">
          <a:xfrm>
            <a:off x="4212048" y="853699"/>
            <a:ext cx="3329939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>
              <a:defRPr/>
            </a:pPr>
            <a:r>
              <a:rPr lang="ru-RU" sz="2000">
                <a:solidFill>
                  <a:srgbClr val="1080C5"/>
                </a:solidFill>
                <a:latin typeface="Bahnschrift SemiBold"/>
              </a:rPr>
              <a:t>Трудоустройство</a:t>
            </a:r>
            <a:endParaRPr lang="en-US" sz="2000">
              <a:solidFill>
                <a:srgbClr val="1080C5"/>
              </a:solidFill>
              <a:latin typeface="Bahnschrift SemiBold"/>
            </a:endParaRPr>
          </a:p>
          <a:p>
            <a:pPr algn="ctr">
              <a:defRPr/>
            </a:pPr>
            <a:r>
              <a:rPr lang="en-US" sz="2200" b="1" u="sng">
                <a:solidFill>
                  <a:srgbClr val="1080C5"/>
                </a:solidFill>
                <a:latin typeface="Bahnschrift SemiBold"/>
              </a:rPr>
              <a:t>rabota@mosenergo.r</a:t>
            </a:r>
            <a:r>
              <a:rPr lang="en-US" sz="2400" b="1" u="sng">
                <a:solidFill>
                  <a:srgbClr val="1080C5"/>
                </a:solidFill>
                <a:latin typeface="Bahnschrift SemiBold"/>
              </a:rPr>
              <a:t>u</a:t>
            </a:r>
            <a:endParaRPr lang="ru-RU" sz="2400" b="1" u="sng">
              <a:solidFill>
                <a:srgbClr val="1080C5"/>
              </a:solidFill>
              <a:latin typeface="Bahnschrift SemiBold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564754" y="2973665"/>
            <a:ext cx="519671" cy="5196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5037638" y="2898472"/>
            <a:ext cx="1258230" cy="6384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9422835" y="2936033"/>
            <a:ext cx="633732" cy="565528"/>
          </a:xfrm>
          <a:prstGeom prst="rect">
            <a:avLst/>
          </a:prstGeom>
        </p:spPr>
      </p:pic>
      <p:pic>
        <p:nvPicPr>
          <p:cNvPr id="6" name="Рисунок 4" descr="http://qrcoder.ru/code/?PROstudents%40mosenergo.ru&amp;4&amp;0"/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>
            <a:off x="8761594" y="1623140"/>
            <a:ext cx="1322481" cy="1322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4" descr="http://qrcoder.ru/code/?https%3A%2F%2Fvk.com%2Fmosenergo_official&amp;4&amp;0"/>
          <p:cNvPicPr>
            <a:picLocks noChangeAspect="1" noChangeArrowheads="1"/>
          </p:cNvPicPr>
          <p:nvPr/>
        </p:nvPicPr>
        <p:blipFill>
          <a:blip r:embed="rId12"/>
          <a:stretch/>
        </p:blipFill>
        <p:spPr bwMode="auto">
          <a:xfrm>
            <a:off x="5009684" y="3472679"/>
            <a:ext cx="1286184" cy="128618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/>
        </p:nvSpPr>
        <p:spPr bwMode="auto">
          <a:xfrm>
            <a:off x="6094463" y="4758863"/>
            <a:ext cx="3329939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>
              <a:defRPr/>
            </a:pPr>
            <a:r>
              <a:rPr lang="en-US">
                <a:solidFill>
                  <a:srgbClr val="1080C5"/>
                </a:solidFill>
                <a:latin typeface="Bahnschrift SemiBold"/>
              </a:rPr>
              <a:t>+7 (495) 957-1-957 </a:t>
            </a:r>
            <a:r>
              <a:rPr lang="ru-RU">
                <a:solidFill>
                  <a:srgbClr val="1080C5"/>
                </a:solidFill>
                <a:latin typeface="Bahnschrift SemiBold"/>
              </a:rPr>
              <a:t> доб. 4184</a:t>
            </a:r>
            <a:endParaRPr lang="en-US">
              <a:solidFill>
                <a:srgbClr val="1080C5"/>
              </a:solidFill>
              <a:latin typeface="Bahnschrift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t="15569"/>
          <a:stretch/>
        </p:blipFill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057" y="-6691"/>
            <a:ext cx="12193057" cy="6864691"/>
          </a:xfrm>
          <a:prstGeom prst="rect">
            <a:avLst/>
          </a:prstGeom>
          <a:solidFill>
            <a:schemeClr val="tx1">
              <a:alpha val="41000"/>
            </a:schemeClr>
          </a:solidFill>
        </p:spPr>
      </p:pic>
      <p:sp>
        <p:nvSpPr>
          <p:cNvPr id="439298" name="Заголовок 1"/>
          <p:cNvSpPr>
            <a:spLocks noGrp="1"/>
          </p:cNvSpPr>
          <p:nvPr>
            <p:ph type="title"/>
          </p:nvPr>
        </p:nvSpPr>
        <p:spPr bwMode="auto">
          <a:xfrm>
            <a:off x="766763" y="292395"/>
            <a:ext cx="7020174" cy="1916363"/>
          </a:xfrm>
        </p:spPr>
        <p:txBody>
          <a:bodyPr>
            <a:noAutofit/>
          </a:bodyPr>
          <a:lstStyle>
            <a:defPPr/>
          </a:lstStyle>
          <a:p>
            <a:pPr>
              <a:lnSpc>
                <a:spcPct val="80000"/>
              </a:lnSpc>
              <a:defRPr/>
            </a:pPr>
            <a:r>
              <a:rPr lang="ru-RU" sz="4800" b="1">
                <a:solidFill>
                  <a:schemeClr val="bg1"/>
                </a:solidFill>
                <a:latin typeface="Bahnschrift SemiBold"/>
              </a:rPr>
              <a:t/>
            </a:r>
            <a:br>
              <a:rPr lang="ru-RU" sz="4800" b="1">
                <a:solidFill>
                  <a:schemeClr val="bg1"/>
                </a:solidFill>
                <a:latin typeface="Bahnschrift SemiBold"/>
              </a:rPr>
            </a:br>
            <a:r>
              <a:rPr lang="ru-RU" sz="4800" b="1">
                <a:solidFill>
                  <a:schemeClr val="bg1"/>
                </a:solidFill>
                <a:latin typeface="Bahnschrift SemiBold"/>
              </a:rPr>
              <a:t>НАЧНИ СВОЮ КАРЬЕРУ В ЭНЕРГЕТИКЕ!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t="10273" b="526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-53662" y="-48296"/>
            <a:ext cx="12299324" cy="6954592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766763" y="873125"/>
            <a:ext cx="6981398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>
              <a:lnSpc>
                <a:spcPct val="80000"/>
              </a:lnSpc>
              <a:defRPr/>
            </a:pPr>
            <a:r>
              <a:rPr lang="ru-RU" sz="6000">
                <a:solidFill>
                  <a:schemeClr val="bg1"/>
                </a:solidFill>
                <a:latin typeface="Bahnschrift SemiBold"/>
              </a:rPr>
              <a:t>ПАО «МОСЭНЕРГО»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766763" y="1612528"/>
            <a:ext cx="2765501" cy="486287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>
              <a:lnSpc>
                <a:spcPct val="80000"/>
              </a:lnSpc>
              <a:defRPr/>
            </a:pPr>
            <a:r>
              <a:rPr lang="ru-RU" sz="3200">
                <a:solidFill>
                  <a:schemeClr val="bg1"/>
                </a:solidFill>
                <a:latin typeface="Bahnschrift SemiLight"/>
              </a:rPr>
              <a:t>О КОМПАНИИ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F80C4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0" y="4416228"/>
            <a:ext cx="12192000" cy="2441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575578" y="5029687"/>
            <a:ext cx="1026964" cy="49244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>
            <a:defPPr/>
          </a:lstStyle>
          <a:p>
            <a:pPr>
              <a:lnSpc>
                <a:spcPct val="80000"/>
              </a:lnSpc>
              <a:defRPr/>
            </a:pPr>
            <a:r>
              <a:rPr lang="en-US" b="1">
                <a:solidFill>
                  <a:srgbClr val="0F80C4"/>
                </a:solidFill>
                <a:latin typeface="Bahnschrift SemiLight"/>
              </a:rPr>
              <a:t>&gt;</a:t>
            </a:r>
            <a:r>
              <a:rPr lang="en-US">
                <a:solidFill>
                  <a:srgbClr val="0F80C4"/>
                </a:solidFill>
                <a:latin typeface="Bahnschrift SemiLight"/>
              </a:rPr>
              <a:t> </a:t>
            </a:r>
            <a:r>
              <a:rPr lang="ru-RU" sz="4000" b="1">
                <a:solidFill>
                  <a:srgbClr val="0F80C4"/>
                </a:solidFill>
                <a:latin typeface="Bahnschrift SemiBold"/>
              </a:rPr>
              <a:t>50</a:t>
            </a:r>
            <a:r>
              <a:rPr lang="ru-RU" b="1">
                <a:solidFill>
                  <a:srgbClr val="0F80C4"/>
                </a:solidFill>
                <a:latin typeface="Bahnschrift SemiLight"/>
              </a:rPr>
              <a:t>%</a:t>
            </a:r>
            <a:endParaRPr lang="ru-RU">
              <a:solidFill>
                <a:srgbClr val="0F80C4"/>
              </a:solidFill>
              <a:latin typeface="Bahnschrift SemiLight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6087600"/>
            <a:ext cx="1637842" cy="770400"/>
          </a:xfrm>
          <a:prstGeom prst="rect">
            <a:avLst/>
          </a:prstGeom>
        </p:spPr>
      </p:pic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876539" y="5029687"/>
            <a:ext cx="587489" cy="49244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>
            <a:defPPr/>
          </a:lstStyle>
          <a:p>
            <a:pPr>
              <a:lnSpc>
                <a:spcPct val="80000"/>
              </a:lnSpc>
              <a:defRPr/>
            </a:pPr>
            <a:r>
              <a:rPr lang="ru-RU" sz="4000" b="1">
                <a:solidFill>
                  <a:srgbClr val="0F80C4"/>
                </a:solidFill>
                <a:latin typeface="Bahnschrift SemiBold"/>
              </a:rPr>
              <a:t>15</a:t>
            </a:r>
            <a:endParaRPr lang="ru-RU" sz="3200" b="1">
              <a:solidFill>
                <a:srgbClr val="0F80C4"/>
              </a:solidFill>
              <a:latin typeface="Bahnschrift SemiLight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6473188" y="5029687"/>
            <a:ext cx="496363" cy="49244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>
            <a:defPPr/>
          </a:lstStyle>
          <a:p>
            <a:pPr>
              <a:lnSpc>
                <a:spcPct val="80000"/>
              </a:lnSpc>
              <a:spcBef>
                <a:spcPts val="0"/>
              </a:spcBef>
              <a:tabLst>
                <a:tab pos="0" algn="l"/>
              </a:tabLst>
              <a:defRPr/>
            </a:pPr>
            <a:r>
              <a:rPr lang="ru-RU" sz="4000" b="1">
                <a:solidFill>
                  <a:srgbClr val="0F80C4"/>
                </a:solidFill>
                <a:latin typeface="Bahnschrift SemiBold"/>
              </a:rPr>
              <a:t>6</a:t>
            </a:r>
            <a:r>
              <a:rPr lang="ru-RU" b="1">
                <a:solidFill>
                  <a:srgbClr val="0F80C4"/>
                </a:solidFill>
                <a:latin typeface="Bahnschrift SemiLight"/>
              </a:rPr>
              <a:t>%</a:t>
            </a:r>
            <a:endParaRPr/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9258059" y="5029257"/>
            <a:ext cx="1700960" cy="49244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>
            <a:defPPr/>
          </a:lstStyle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400" b="1">
                <a:solidFill>
                  <a:srgbClr val="0F80C4"/>
                </a:solidFill>
                <a:latin typeface="Bahnschrift SemiLight"/>
              </a:rPr>
              <a:t>&gt;</a:t>
            </a:r>
            <a:r>
              <a:rPr lang="en-US" sz="2400">
                <a:solidFill>
                  <a:srgbClr val="0F80C4"/>
                </a:solidFill>
                <a:latin typeface="Bahnschrift SemiLight"/>
              </a:rPr>
              <a:t> </a:t>
            </a:r>
            <a:r>
              <a:rPr lang="en-US" sz="4000" b="1">
                <a:solidFill>
                  <a:srgbClr val="0F80C4"/>
                </a:solidFill>
                <a:latin typeface="Bahnschrift SemiBold"/>
              </a:rPr>
              <a:t>8 0</a:t>
            </a:r>
            <a:r>
              <a:rPr lang="ru-RU" sz="4000" b="1">
                <a:solidFill>
                  <a:srgbClr val="0F80C4"/>
                </a:solidFill>
                <a:latin typeface="Bahnschrift SemiBold"/>
              </a:rPr>
              <a:t>00</a:t>
            </a:r>
            <a:endParaRPr lang="ru-RU">
              <a:solidFill>
                <a:srgbClr val="0F80C4"/>
              </a:solidFill>
              <a:latin typeface="Bahnschrift SemiLight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91803" y="388438"/>
            <a:ext cx="6232871" cy="661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/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5400" b="1">
                <a:solidFill>
                  <a:schemeClr val="bg1"/>
                </a:solidFill>
                <a:latin typeface="Bahnschrift SemiBold"/>
              </a:rPr>
              <a:t>Лидер отрасли</a:t>
            </a:r>
            <a:endParaRPr lang="en-US" sz="5400" b="1">
              <a:solidFill>
                <a:schemeClr val="bg1"/>
              </a:solidFill>
              <a:latin typeface="Bahnschrift SemiBold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91804" y="1387428"/>
            <a:ext cx="5414152" cy="102797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>
              <a:lnSpc>
                <a:spcPct val="80000"/>
              </a:lnSpc>
              <a:defRPr/>
            </a:pPr>
            <a:r>
              <a:rPr lang="ru-RU" sz="2800" b="1">
                <a:solidFill>
                  <a:schemeClr val="bg1"/>
                </a:solidFill>
                <a:latin typeface="Bahnschrift SemiBold"/>
                <a:cs typeface="Calibri"/>
              </a:rPr>
              <a:t>ПАО "Мосэнерго" </a:t>
            </a:r>
          </a:p>
          <a:p>
            <a:pPr lvl="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  <a:latin typeface="Bahnschrift SemiLight"/>
              </a:rPr>
              <a:t>самая крупная региональная генерирующая компания в России</a:t>
            </a:r>
            <a:endParaRPr/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 rot="2700000">
            <a:off x="857629" y="4173232"/>
            <a:ext cx="405755" cy="425078"/>
          </a:xfrm>
          <a:prstGeom prst="roundRect">
            <a:avLst>
              <a:gd name="adj" fmla="val 16667"/>
            </a:avLst>
          </a:prstGeom>
          <a:solidFill>
            <a:srgbClr val="108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 rot="2700000">
            <a:off x="6518493" y="4171562"/>
            <a:ext cx="405755" cy="425078"/>
          </a:xfrm>
          <a:prstGeom prst="roundRect">
            <a:avLst>
              <a:gd name="adj" fmla="val 16667"/>
            </a:avLst>
          </a:prstGeom>
          <a:solidFill>
            <a:srgbClr val="108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 rot="2700000">
            <a:off x="3688060" y="4171560"/>
            <a:ext cx="405755" cy="425078"/>
          </a:xfrm>
          <a:prstGeom prst="roundRect">
            <a:avLst>
              <a:gd name="adj" fmla="val 16667"/>
            </a:avLst>
          </a:prstGeom>
          <a:solidFill>
            <a:srgbClr val="108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 rot="2700000">
            <a:off x="9348926" y="4171562"/>
            <a:ext cx="405755" cy="425078"/>
          </a:xfrm>
          <a:prstGeom prst="roundRect">
            <a:avLst>
              <a:gd name="adj" fmla="val 16667"/>
            </a:avLst>
          </a:prstGeom>
          <a:solidFill>
            <a:srgbClr val="108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rcRect l="33785" t="7564" r="5170" b="6858"/>
          <a:stretch/>
        </p:blipFill>
        <p:spPr bwMode="auto">
          <a:xfrm>
            <a:off x="8281236" y="-1140546"/>
            <a:ext cx="5034235" cy="4701786"/>
          </a:xfrm>
          <a:custGeom>
            <a:avLst/>
            <a:gdLst>
              <a:gd name="connsiteX0" fmla="*/ 1984041 w 5034235"/>
              <a:gd name="connsiteY0" fmla="*/ 0 h 4701786"/>
              <a:gd name="connsiteX1" fmla="*/ 3179621 w 5034235"/>
              <a:gd name="connsiteY1" fmla="*/ 0 h 4701786"/>
              <a:gd name="connsiteX2" fmla="*/ 4846610 w 5034235"/>
              <a:gd name="connsiteY2" fmla="*/ 1666990 h 4701786"/>
              <a:gd name="connsiteX3" fmla="*/ 4846610 w 5034235"/>
              <a:gd name="connsiteY3" fmla="*/ 2572924 h 4701786"/>
              <a:gd name="connsiteX4" fmla="*/ 2905372 w 5034235"/>
              <a:gd name="connsiteY4" fmla="*/ 4514162 h 4701786"/>
              <a:gd name="connsiteX5" fmla="*/ 1999438 w 5034235"/>
              <a:gd name="connsiteY5" fmla="*/ 4514162 h 4701786"/>
              <a:gd name="connsiteX6" fmla="*/ 187626 w 5034235"/>
              <a:gd name="connsiteY6" fmla="*/ 2702349 h 4701786"/>
              <a:gd name="connsiteX7" fmla="*/ 187626 w 5034235"/>
              <a:gd name="connsiteY7" fmla="*/ 1796415 h 470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4235" h="4701786" extrusionOk="0">
                <a:moveTo>
                  <a:pt x="1984041" y="0"/>
                </a:moveTo>
                <a:lnTo>
                  <a:pt x="3179621" y="0"/>
                </a:lnTo>
                <a:lnTo>
                  <a:pt x="4846610" y="1666990"/>
                </a:lnTo>
                <a:cubicBezTo>
                  <a:pt x="5096777" y="1917157"/>
                  <a:pt x="5096777" y="2322757"/>
                  <a:pt x="4846610" y="2572924"/>
                </a:cubicBezTo>
                <a:lnTo>
                  <a:pt x="2905372" y="4514162"/>
                </a:lnTo>
                <a:cubicBezTo>
                  <a:pt x="2655206" y="4764328"/>
                  <a:pt x="2249605" y="4764328"/>
                  <a:pt x="1999438" y="4514162"/>
                </a:cubicBezTo>
                <a:lnTo>
                  <a:pt x="187626" y="2702349"/>
                </a:lnTo>
                <a:cubicBezTo>
                  <a:pt x="-62541" y="2452183"/>
                  <a:pt x="-62541" y="2046582"/>
                  <a:pt x="187626" y="1796415"/>
                </a:cubicBezTo>
                <a:close/>
              </a:path>
            </a:pathLst>
          </a:custGeom>
        </p:spPr>
      </p:pic>
      <p:sp>
        <p:nvSpPr>
          <p:cNvPr id="25" name="Скругленный прямоугольник 24"/>
          <p:cNvSpPr/>
          <p:nvPr/>
        </p:nvSpPr>
        <p:spPr bwMode="auto">
          <a:xfrm rot="2700000">
            <a:off x="8501243" y="-720022"/>
            <a:ext cx="4227384" cy="3860738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681688" y="3871833"/>
            <a:ext cx="3075458" cy="24006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chemeClr val="bg1"/>
                </a:solidFill>
                <a:latin typeface="Bahnschrift SemiLight"/>
                <a:ea typeface="Calibri"/>
                <a:cs typeface="Times New Roman"/>
              </a:rPr>
              <a:t>исполнилось компании в 2022 году 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81688" y="3355382"/>
            <a:ext cx="155683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>
              <a:defRPr/>
            </a:pPr>
            <a:r>
              <a:rPr lang="ru-RU" sz="3200" b="1">
                <a:solidFill>
                  <a:srgbClr val="FFC000"/>
                </a:solidFill>
                <a:latin typeface="Bahnschrift SemiBold"/>
                <a:ea typeface="Calibri"/>
                <a:cs typeface="Times New Roman"/>
              </a:rPr>
              <a:t>135 лет </a:t>
            </a:r>
            <a:endParaRPr lang="ru-RU" sz="3200">
              <a:latin typeface="Bahnschrift SemiBold"/>
            </a:endParaRPr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793640" y="2767246"/>
            <a:ext cx="684087" cy="624075"/>
            <a:chOff x="793640" y="2739536"/>
            <a:chExt cx="684087" cy="624075"/>
          </a:xfrm>
        </p:grpSpPr>
        <p:sp>
          <p:nvSpPr>
            <p:cNvPr id="17" name="Овал 16"/>
            <p:cNvSpPr/>
            <p:nvPr/>
          </p:nvSpPr>
          <p:spPr bwMode="auto">
            <a:xfrm rot="18900000">
              <a:off x="793640" y="2739536"/>
              <a:ext cx="640363" cy="6240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>
                <a:defRPr/>
              </a:pPr>
              <a:endParaRPr lang="ru-RU">
                <a:latin typeface="Bahnschrift SemiBold"/>
              </a:endParaRPr>
            </a:p>
          </p:txBody>
        </p:sp>
        <p:pic>
          <p:nvPicPr>
            <p:cNvPr id="20" name="Picture 2" descr="Торт на день рождения бесплатно иконка"/>
            <p:cNvPicPr>
              <a:picLocks noChangeAspect="1" noChangeArrowheads="1"/>
            </p:cNvPicPr>
            <p:nvPr/>
          </p:nvPicPr>
          <p:blipFill>
            <a:blip r:embed="rId5"/>
            <a:stretch/>
          </p:blipFill>
          <p:spPr bwMode="auto">
            <a:xfrm rot="10800000" flipV="1">
              <a:off x="949995" y="2787399"/>
              <a:ext cx="527732" cy="527732"/>
            </a:xfrm>
            <a:prstGeom prst="rect">
              <a:avLst/>
            </a:prstGeom>
            <a:noFill/>
          </p:spPr>
        </p:pic>
      </p:grpSp>
      <p:sp>
        <p:nvSpPr>
          <p:cNvPr id="26" name="Прямоугольник 25"/>
          <p:cNvSpPr/>
          <p:nvPr/>
        </p:nvSpPr>
        <p:spPr bwMode="auto">
          <a:xfrm>
            <a:off x="4809136" y="3871833"/>
            <a:ext cx="5316758" cy="387798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chemeClr val="bg1"/>
                </a:solidFill>
                <a:latin typeface="Bahnschrift SemiLight"/>
                <a:ea typeface="Calibri"/>
                <a:cs typeface="Times New Roman"/>
              </a:rPr>
              <a:t>энергетическая компания, получившая сертификат экологического менеджмента по международному стандарту ISO 14001:2004</a:t>
            </a:r>
            <a:endParaRPr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785708" y="3355382"/>
            <a:ext cx="268180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defRPr/>
            </a:pPr>
            <a:r>
              <a:rPr lang="ru-RU" sz="3200" b="1">
                <a:solidFill>
                  <a:srgbClr val="FFC000"/>
                </a:solidFill>
                <a:latin typeface="Bahnschrift SemiBold"/>
                <a:ea typeface="Calibri"/>
                <a:cs typeface="Times New Roman"/>
              </a:rPr>
              <a:t>1-я в РФ </a:t>
            </a:r>
            <a:endParaRPr/>
          </a:p>
        </p:txBody>
      </p:sp>
      <p:grpSp>
        <p:nvGrpSpPr>
          <p:cNvPr id="4" name="Группа 3"/>
          <p:cNvGrpSpPr/>
          <p:nvPr/>
        </p:nvGrpSpPr>
        <p:grpSpPr bwMode="auto">
          <a:xfrm>
            <a:off x="4860876" y="2767246"/>
            <a:ext cx="699448" cy="624075"/>
            <a:chOff x="4833166" y="2791671"/>
            <a:chExt cx="699448" cy="624075"/>
          </a:xfrm>
        </p:grpSpPr>
        <p:sp>
          <p:nvSpPr>
            <p:cNvPr id="29" name="Овал 28"/>
            <p:cNvSpPr/>
            <p:nvPr/>
          </p:nvSpPr>
          <p:spPr bwMode="auto">
            <a:xfrm rot="18900000">
              <a:off x="4833166" y="2791671"/>
              <a:ext cx="640363" cy="6240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>
                <a:defRPr/>
              </a:pPr>
              <a:endParaRPr lang="ru-RU">
                <a:latin typeface="Bahnschrift SemiBold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5036887" y="2911611"/>
              <a:ext cx="495727" cy="495727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 bwMode="auto">
          <a:xfrm>
            <a:off x="838019" y="5428664"/>
            <a:ext cx="1927869" cy="2893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80000"/>
              </a:lnSpc>
              <a:defRPr/>
            </a:pPr>
            <a:r>
              <a:rPr lang="ru-RU" sz="1600">
                <a:solidFill>
                  <a:srgbClr val="0F80C4"/>
                </a:solidFill>
                <a:latin typeface="Bahnschrift SemiLight"/>
              </a:rPr>
              <a:t>электростанций</a:t>
            </a:r>
            <a:endParaRPr lang="ru-RU" sz="1600" b="1">
              <a:solidFill>
                <a:srgbClr val="0F80C4"/>
              </a:solidFill>
              <a:latin typeface="Bahnschrift SemiLight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474495" y="5432933"/>
            <a:ext cx="2381725" cy="68326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80000"/>
              </a:lnSpc>
              <a:defRPr/>
            </a:pPr>
            <a:r>
              <a:rPr lang="ru-RU" sz="1600">
                <a:solidFill>
                  <a:srgbClr val="0F80C4"/>
                </a:solidFill>
                <a:latin typeface="Bahnschrift SemiLight"/>
              </a:rPr>
              <a:t>общего потребления электроэнергии Московского региона</a:t>
            </a:r>
            <a:endParaRPr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392408" y="5428664"/>
            <a:ext cx="2384290" cy="68326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80000"/>
              </a:lnSpc>
              <a:spcBef>
                <a:spcPts val="0"/>
              </a:spcBef>
              <a:tabLst>
                <a:tab pos="0" algn="l"/>
              </a:tabLst>
              <a:defRPr/>
            </a:pPr>
            <a:r>
              <a:rPr lang="ru-RU" sz="1600">
                <a:solidFill>
                  <a:srgbClr val="0F80C4"/>
                </a:solidFill>
                <a:latin typeface="Bahnschrift SemiLight"/>
              </a:rPr>
              <a:t>всей вырабатываемой в РФ электрической энергии</a:t>
            </a:r>
            <a:endParaRPr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9182506" y="5373265"/>
            <a:ext cx="161584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defRPr/>
            </a:pPr>
            <a:r>
              <a:rPr lang="ru-RU" sz="1600">
                <a:solidFill>
                  <a:srgbClr val="0F80C4"/>
                </a:solidFill>
                <a:latin typeface="Bahnschrift SemiLight"/>
              </a:rPr>
              <a:t>сотрудников</a:t>
            </a:r>
            <a:endParaRPr lang="ru-RU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Полилиния 19"/>
          <p:cNvSpPr/>
          <p:nvPr/>
        </p:nvSpPr>
        <p:spPr bwMode="auto">
          <a:xfrm rot="18948282">
            <a:off x="8015686" y="812742"/>
            <a:ext cx="5886202" cy="5519972"/>
          </a:xfrm>
          <a:custGeom>
            <a:avLst/>
            <a:gdLst>
              <a:gd name="connsiteX0" fmla="*/ 5244659 w 5842132"/>
              <a:gd name="connsiteY0" fmla="*/ 0 h 5514891"/>
              <a:gd name="connsiteX1" fmla="*/ 5842132 w 5842132"/>
              <a:gd name="connsiteY1" fmla="*/ 580922 h 5514891"/>
              <a:gd name="connsiteX2" fmla="*/ 1044845 w 5842132"/>
              <a:gd name="connsiteY2" fmla="*/ 5514891 h 5514891"/>
              <a:gd name="connsiteX3" fmla="*/ 0 w 5842132"/>
              <a:gd name="connsiteY3" fmla="*/ 4498990 h 5514891"/>
              <a:gd name="connsiteX4" fmla="*/ 0 w 5842132"/>
              <a:gd name="connsiteY4" fmla="*/ 1329173 h 5514891"/>
              <a:gd name="connsiteX5" fmla="*/ 1359869 w 5842132"/>
              <a:gd name="connsiteY5" fmla="*/ 0 h 55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2132" h="5514891" extrusionOk="0">
                <a:moveTo>
                  <a:pt x="5244659" y="0"/>
                </a:moveTo>
                <a:lnTo>
                  <a:pt x="5842132" y="580922"/>
                </a:lnTo>
                <a:lnTo>
                  <a:pt x="1044845" y="5514891"/>
                </a:lnTo>
                <a:lnTo>
                  <a:pt x="0" y="4498990"/>
                </a:lnTo>
                <a:lnTo>
                  <a:pt x="0" y="1329173"/>
                </a:lnTo>
                <a:cubicBezTo>
                  <a:pt x="0" y="595089"/>
                  <a:pt x="608835" y="0"/>
                  <a:pt x="1359869" y="0"/>
                </a:cubicBezTo>
                <a:close/>
              </a:path>
            </a:pathLst>
          </a:custGeom>
          <a:noFill/>
          <a:ln>
            <a:solidFill>
              <a:srgbClr val="0088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23" name="Полилиния 22"/>
          <p:cNvSpPr/>
          <p:nvPr/>
        </p:nvSpPr>
        <p:spPr bwMode="auto">
          <a:xfrm rot="18948282">
            <a:off x="8693631" y="825198"/>
            <a:ext cx="5841634" cy="5515842"/>
          </a:xfrm>
          <a:custGeom>
            <a:avLst/>
            <a:gdLst>
              <a:gd name="connsiteX0" fmla="*/ 5244659 w 5842132"/>
              <a:gd name="connsiteY0" fmla="*/ 0 h 5514891"/>
              <a:gd name="connsiteX1" fmla="*/ 5842132 w 5842132"/>
              <a:gd name="connsiteY1" fmla="*/ 580922 h 5514891"/>
              <a:gd name="connsiteX2" fmla="*/ 1044845 w 5842132"/>
              <a:gd name="connsiteY2" fmla="*/ 5514891 h 5514891"/>
              <a:gd name="connsiteX3" fmla="*/ 0 w 5842132"/>
              <a:gd name="connsiteY3" fmla="*/ 4498990 h 5514891"/>
              <a:gd name="connsiteX4" fmla="*/ 0 w 5842132"/>
              <a:gd name="connsiteY4" fmla="*/ 1329173 h 5514891"/>
              <a:gd name="connsiteX5" fmla="*/ 1359869 w 5842132"/>
              <a:gd name="connsiteY5" fmla="*/ 0 h 55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2132" h="5514891" extrusionOk="0">
                <a:moveTo>
                  <a:pt x="5244659" y="0"/>
                </a:moveTo>
                <a:lnTo>
                  <a:pt x="5842132" y="580922"/>
                </a:lnTo>
                <a:lnTo>
                  <a:pt x="1044845" y="5514891"/>
                </a:lnTo>
                <a:lnTo>
                  <a:pt x="0" y="4498990"/>
                </a:lnTo>
                <a:lnTo>
                  <a:pt x="0" y="1329173"/>
                </a:lnTo>
                <a:cubicBezTo>
                  <a:pt x="0" y="595089"/>
                  <a:pt x="608835" y="0"/>
                  <a:pt x="1359869" y="0"/>
                </a:cubicBezTo>
                <a:close/>
              </a:path>
            </a:pathLst>
          </a:custGeom>
          <a:solidFill>
            <a:srgbClr val="108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14338" name="TextBox 26"/>
          <p:cNvSpPr txBox="1">
            <a:spLocks noChangeArrowheads="1"/>
          </p:cNvSpPr>
          <p:nvPr/>
        </p:nvSpPr>
        <p:spPr bwMode="auto">
          <a:xfrm>
            <a:off x="640272" y="114497"/>
            <a:ext cx="6923205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defRPr/>
            </a:pPr>
            <a:r>
              <a:rPr lang="ru-RU" sz="5400" b="1">
                <a:solidFill>
                  <a:srgbClr val="1080C4"/>
                </a:solidFill>
                <a:latin typeface="Bahnschrift SemiBold"/>
              </a:rPr>
              <a:t>Мосэнерго сегодня</a:t>
            </a:r>
            <a:endParaRPr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0771214" y="5383601"/>
            <a:ext cx="1855796" cy="68326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>
              <a:lnSpc>
                <a:spcPct val="80000"/>
              </a:lnSpc>
              <a:defRPr/>
            </a:pPr>
            <a:r>
              <a:rPr lang="ru-RU" sz="1600">
                <a:solidFill>
                  <a:schemeClr val="bg1"/>
                </a:solidFill>
                <a:latin typeface="Bahnschrift SemiLight"/>
                <a:ea typeface="Calibri"/>
                <a:cs typeface="Times New Roman"/>
              </a:rPr>
              <a:t>сокращение выбросов оксидов </a:t>
            </a:r>
            <a:endParaRPr lang="ru-RU" sz="1200">
              <a:solidFill>
                <a:schemeClr val="bg1"/>
              </a:solidFill>
              <a:latin typeface="Bahnschrift SemiLight"/>
              <a:ea typeface="Calibri"/>
              <a:cs typeface="Times New Roman"/>
            </a:endParaRPr>
          </a:p>
        </p:txBody>
      </p:sp>
      <p:sp>
        <p:nvSpPr>
          <p:cNvPr id="14337" name="Прямоугольник 14336"/>
          <p:cNvSpPr/>
          <p:nvPr/>
        </p:nvSpPr>
        <p:spPr bwMode="auto">
          <a:xfrm>
            <a:off x="10771214" y="4629533"/>
            <a:ext cx="931665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>
              <a:defRPr/>
            </a:pPr>
            <a:r>
              <a:rPr lang="ru-RU" sz="5400" b="1">
                <a:solidFill>
                  <a:srgbClr val="FFC000"/>
                </a:solidFill>
                <a:latin typeface="Bahnschrift SemiBold"/>
                <a:ea typeface="Calibri"/>
                <a:cs typeface="Times New Roman"/>
              </a:rPr>
              <a:t>30</a:t>
            </a:r>
            <a:endParaRPr lang="ru-RU">
              <a:latin typeface="Bahnschrift SemiBold"/>
            </a:endParaRPr>
          </a:p>
        </p:txBody>
      </p:sp>
      <p:sp>
        <p:nvSpPr>
          <p:cNvPr id="14340" name="Прямоугольник 14339"/>
          <p:cNvSpPr/>
          <p:nvPr/>
        </p:nvSpPr>
        <p:spPr bwMode="auto">
          <a:xfrm>
            <a:off x="9663316" y="3018363"/>
            <a:ext cx="950902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>
                <a:solidFill>
                  <a:srgbClr val="FFC000"/>
                </a:solidFill>
                <a:latin typeface="Bahnschrift SemiBold"/>
                <a:ea typeface="Calibri"/>
                <a:cs typeface="Times New Roman"/>
              </a:rPr>
              <a:t>58</a:t>
            </a:r>
          </a:p>
        </p:txBody>
      </p:sp>
      <p:sp>
        <p:nvSpPr>
          <p:cNvPr id="14341" name="Прямоугольник 14340"/>
          <p:cNvSpPr/>
          <p:nvPr/>
        </p:nvSpPr>
        <p:spPr bwMode="auto">
          <a:xfrm>
            <a:off x="9289128" y="3761003"/>
            <a:ext cx="2166045" cy="49116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80000"/>
              </a:lnSpc>
              <a:defRPr/>
            </a:pPr>
            <a:r>
              <a:rPr lang="ru-RU" sz="1600">
                <a:solidFill>
                  <a:prstClr val="white"/>
                </a:solidFill>
                <a:latin typeface="Bahnschrift SemiLight"/>
                <a:cs typeface="Times New Roman"/>
              </a:rPr>
              <a:t>Составляет КПД энергоблоков</a:t>
            </a:r>
            <a:endParaRPr lang="ru-RU">
              <a:latin typeface="Bahnschrift SemiBold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870913" y="4994803"/>
            <a:ext cx="908319" cy="90831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 bwMode="auto">
          <a:xfrm>
            <a:off x="10379461" y="1497406"/>
            <a:ext cx="2151424" cy="1015663"/>
            <a:chOff x="9377395" y="3141993"/>
            <a:chExt cx="2151424" cy="1015663"/>
          </a:xfrm>
        </p:grpSpPr>
        <p:sp>
          <p:nvSpPr>
            <p:cNvPr id="4" name="Прямоугольник 3"/>
            <p:cNvSpPr/>
            <p:nvPr/>
          </p:nvSpPr>
          <p:spPr bwMode="auto">
            <a:xfrm>
              <a:off x="9377395" y="3141993"/>
              <a:ext cx="390163" cy="1015663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>
              <a:defPPr/>
            </a:lstStyle>
            <a:p>
              <a:pPr lvl="0"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>
                  <a:solidFill>
                    <a:srgbClr val="FFC000"/>
                  </a:solidFill>
                  <a:latin typeface="Bahnschrift SemiBold"/>
                  <a:ea typeface="Calibri"/>
                  <a:cs typeface="Times New Roman"/>
                </a:rPr>
                <a:t>7</a:t>
              </a:r>
            </a:p>
          </p:txBody>
        </p:sp>
        <p:sp>
          <p:nvSpPr>
            <p:cNvPr id="14339" name="Прямоугольник 14338"/>
            <p:cNvSpPr/>
            <p:nvPr/>
          </p:nvSpPr>
          <p:spPr bwMode="auto">
            <a:xfrm>
              <a:off x="9760108" y="3339611"/>
              <a:ext cx="1768712" cy="62042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/>
            </a:lstStyle>
            <a:p>
              <a:pPr>
                <a:lnSpc>
                  <a:spcPct val="70000"/>
                </a:lnSpc>
                <a:defRPr/>
              </a:pPr>
              <a:r>
                <a:rPr lang="ru-RU" sz="1600">
                  <a:solidFill>
                    <a:prstClr val="white"/>
                  </a:solidFill>
                  <a:latin typeface="Bahnschrift SemiLight"/>
                  <a:ea typeface="Calibri"/>
                  <a:cs typeface="Times New Roman"/>
                </a:rPr>
                <a:t>новых парогазовых энергоблока </a:t>
              </a:r>
              <a:endParaRPr lang="ru-RU">
                <a:latin typeface="Bahnschrift SemiBold"/>
              </a:endParaRPr>
            </a:p>
          </p:txBody>
        </p:sp>
      </p:grpSp>
      <p:sp>
        <p:nvSpPr>
          <p:cNvPr id="2" name="Овал 1"/>
          <p:cNvSpPr/>
          <p:nvPr/>
        </p:nvSpPr>
        <p:spPr bwMode="auto">
          <a:xfrm>
            <a:off x="8781580" y="1663123"/>
            <a:ext cx="162736" cy="162736"/>
          </a:xfrm>
          <a:prstGeom prst="ellipse">
            <a:avLst/>
          </a:prstGeom>
          <a:solidFill>
            <a:srgbClr val="108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7400740" y="3614900"/>
            <a:ext cx="162736" cy="162736"/>
          </a:xfrm>
          <a:prstGeom prst="ellipse">
            <a:avLst/>
          </a:prstGeom>
          <a:solidFill>
            <a:srgbClr val="108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8781579" y="5566676"/>
            <a:ext cx="162736" cy="162736"/>
          </a:xfrm>
          <a:prstGeom prst="ellipse">
            <a:avLst/>
          </a:prstGeom>
          <a:solidFill>
            <a:srgbClr val="108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1498578" y="4967072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>
              <a:defRPr/>
            </a:pPr>
            <a:r>
              <a:rPr lang="ru-RU" sz="2400" b="1">
                <a:solidFill>
                  <a:srgbClr val="FFC000"/>
                </a:solidFill>
                <a:latin typeface="Bahnschrift SemiBold"/>
                <a:ea typeface="Calibri"/>
                <a:cs typeface="Times New Roman"/>
              </a:rPr>
              <a:t>%</a:t>
            </a:r>
            <a:endParaRPr lang="ru-RU" sz="2400">
              <a:latin typeface="Bahnschrift SemiBold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0469657" y="3315122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>
              <a:defRPr/>
            </a:pPr>
            <a:r>
              <a:rPr lang="ru-RU" sz="2400" b="1">
                <a:solidFill>
                  <a:srgbClr val="FFC000"/>
                </a:solidFill>
                <a:latin typeface="Bahnschrift SemiBold"/>
                <a:ea typeface="Calibri"/>
                <a:cs typeface="Times New Roman"/>
              </a:rPr>
              <a:t>%</a:t>
            </a:r>
            <a:endParaRPr lang="ru-RU" sz="2400">
              <a:latin typeface="Bahnschrift SemiBold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5423" y="3315122"/>
            <a:ext cx="728767" cy="7287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9286238" y="3328833"/>
            <a:ext cx="54694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>
              <a:defRPr/>
            </a:pPr>
            <a:r>
              <a:rPr lang="ru-RU" sz="2400" b="1">
                <a:solidFill>
                  <a:srgbClr val="FFC000"/>
                </a:solidFill>
                <a:latin typeface="Bahnschrift SemiBold"/>
                <a:ea typeface="Calibri"/>
                <a:cs typeface="Times New Roman"/>
              </a:rPr>
              <a:t>до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378857" y="1497406"/>
            <a:ext cx="1015663" cy="10156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rcRect l="1525" t="6991" r="-305" b="1084"/>
          <a:stretch/>
        </p:blipFill>
        <p:spPr bwMode="auto">
          <a:xfrm>
            <a:off x="766762" y="1013262"/>
            <a:ext cx="5985163" cy="584473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10"/>
          <a:stretch/>
        </p:blipFill>
        <p:spPr bwMode="auto">
          <a:xfrm>
            <a:off x="0" y="6103663"/>
            <a:ext cx="1691840" cy="754337"/>
          </a:xfrm>
          <a:custGeom>
            <a:avLst/>
            <a:gdLst>
              <a:gd name="connsiteX0" fmla="*/ 0 w 1691840"/>
              <a:gd name="connsiteY0" fmla="*/ 0 h 754337"/>
              <a:gd name="connsiteX1" fmla="*/ 1691840 w 1691840"/>
              <a:gd name="connsiteY1" fmla="*/ 0 h 754337"/>
              <a:gd name="connsiteX2" fmla="*/ 1691840 w 1691840"/>
              <a:gd name="connsiteY2" fmla="*/ 754337 h 754337"/>
              <a:gd name="connsiteX3" fmla="*/ 0 w 1691840"/>
              <a:gd name="connsiteY3" fmla="*/ 754337 h 75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1840" h="754337" extrusionOk="0">
                <a:moveTo>
                  <a:pt x="0" y="0"/>
                </a:moveTo>
                <a:lnTo>
                  <a:pt x="1691840" y="0"/>
                </a:lnTo>
                <a:lnTo>
                  <a:pt x="1691840" y="754337"/>
                </a:lnTo>
                <a:lnTo>
                  <a:pt x="0" y="754337"/>
                </a:lnTo>
                <a:close/>
              </a:path>
            </a:pathLst>
          </a:cu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231231" y="2315450"/>
            <a:ext cx="1057546" cy="922295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 bwMode="auto">
          <a:xfrm>
            <a:off x="5231231" y="1191491"/>
            <a:ext cx="375242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 t="16" b="1555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-53662" y="-48296"/>
            <a:ext cx="12299324" cy="6954592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58235" y="3038168"/>
            <a:ext cx="781665" cy="78166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1793562" y="3044280"/>
            <a:ext cx="1838965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>
              <a:defRPr/>
            </a:pPr>
            <a:r>
              <a:rPr lang="ru-RU" sz="4400">
                <a:solidFill>
                  <a:schemeClr val="bg1"/>
                </a:solidFill>
                <a:latin typeface="Bahnschrift SemiBold"/>
              </a:rPr>
              <a:t>Видео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7750095" y="3662846"/>
            <a:ext cx="2880000" cy="3004979"/>
          </a:xfrm>
          <a:prstGeom prst="roundRect">
            <a:avLst>
              <a:gd name="adj" fmla="val 4039"/>
            </a:avLst>
          </a:prstGeom>
          <a:solidFill>
            <a:schemeClr val="bg1"/>
          </a:solidFill>
          <a:ln w="9525">
            <a:solidFill>
              <a:srgbClr val="93C9ED"/>
            </a:solidFill>
            <a:miter lim="800000"/>
          </a:ln>
        </p:spPr>
        <p:txBody>
          <a:bodyPr wrap="none" anchor="ctr"/>
          <a:lstStyle>
            <a:defPPr/>
          </a:lstStyle>
          <a:p>
            <a:pPr>
              <a:defRPr/>
            </a:pPr>
            <a:endParaRPr lang="en-US">
              <a:latin typeface="Bahnschrift SemiBold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oleObj" r:id="rId3" imgW="0" imgH="0" progId="">
                  <p:embed/>
                </p:oleObj>
              </mc:Choice>
              <mc:Fallback>
                <p:oleObj name="oleObj" r:id="rId3" imgW="0" imgH="0" progId="">
                  <p:embed/>
                  <p:pic>
                    <p:nvPicPr>
                      <p:cNvPr id="14342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458096" y="3662846"/>
            <a:ext cx="2880000" cy="3004979"/>
          </a:xfrm>
          <a:prstGeom prst="roundRect">
            <a:avLst>
              <a:gd name="adj" fmla="val 3678"/>
            </a:avLst>
          </a:prstGeom>
          <a:solidFill>
            <a:srgbClr val="C9E6FB"/>
          </a:solidFill>
          <a:ln w="9525">
            <a:noFill/>
            <a:miter lim="800000"/>
          </a:ln>
        </p:spPr>
        <p:txBody>
          <a:bodyPr wrap="none" anchor="ctr"/>
          <a:lstStyle>
            <a:defPPr/>
          </a:lstStyle>
          <a:p>
            <a:pPr>
              <a:defRPr/>
            </a:pPr>
            <a:endParaRPr lang="en-US">
              <a:latin typeface="Bahnschrift SemiBold"/>
            </a:endParaRP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42768" y="413075"/>
            <a:ext cx="10515600" cy="544373"/>
          </a:xfrm>
        </p:spPr>
        <p:txBody>
          <a:bodyPr>
            <a:noAutofit/>
          </a:bodyPr>
          <a:lstStyle>
            <a:defPPr/>
          </a:lstStyle>
          <a:p>
            <a:pPr>
              <a:spcAft>
                <a:spcPts val="0"/>
              </a:spcAft>
              <a:defRPr/>
            </a:pPr>
            <a:r>
              <a:rPr lang="ru-RU" sz="4000" b="1">
                <a:solidFill>
                  <a:srgbClr val="0F80C4"/>
                </a:solidFill>
                <a:latin typeface="Bahnschrift SemiBold"/>
                <a:ea typeface="+mn-ea"/>
                <a:cs typeface="+mn-cs"/>
              </a:rPr>
              <a:t>Начни карьеру со стартовых позиций</a:t>
            </a:r>
            <a:endParaRPr lang="en-US" sz="4000" b="1">
              <a:solidFill>
                <a:srgbClr val="0F80C4"/>
              </a:solidFill>
              <a:latin typeface="Bahnschrift SemiBold"/>
              <a:ea typeface="+mn-ea"/>
              <a:cs typeface="+mn-cs"/>
            </a:endParaRPr>
          </a:p>
        </p:txBody>
      </p:sp>
      <p:sp>
        <p:nvSpPr>
          <p:cNvPr id="44" name="Номер слайда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defPPr/>
          </a:lstStyle>
          <a:p>
            <a:pPr>
              <a:defRPr/>
            </a:pPr>
            <a:fld id="{D8DACFEE-D8A8-4C5E-85DA-D87FEC5D16E6}" type="slidenum">
              <a:rPr lang="en-US"/>
              <a:t>6</a:t>
            </a:fld>
            <a:endParaRPr lang="ru-RU"/>
          </a:p>
        </p:txBody>
      </p:sp>
      <p:grpSp>
        <p:nvGrpSpPr>
          <p:cNvPr id="20485" name="Group 32"/>
          <p:cNvGrpSpPr/>
          <p:nvPr/>
        </p:nvGrpSpPr>
        <p:grpSpPr bwMode="auto">
          <a:xfrm>
            <a:off x="8671012" y="1533474"/>
            <a:ext cx="2201863" cy="644526"/>
            <a:chOff x="4647" y="1009"/>
            <a:chExt cx="1387" cy="406"/>
          </a:xfrm>
        </p:grpSpPr>
        <p:sp>
          <p:nvSpPr>
            <p:cNvPr id="20503" name="Legend1"/>
            <p:cNvSpPr>
              <a:spLocks noChangeArrowheads="1"/>
            </p:cNvSpPr>
            <p:nvPr/>
          </p:nvSpPr>
          <p:spPr bwMode="auto">
            <a:xfrm>
              <a:off x="4810" y="1009"/>
              <a:ext cx="1224" cy="1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/>
            <a:lstStyle>
              <a:defPPr/>
            </a:lstStyle>
            <a:p>
              <a:pPr>
                <a:defRPr/>
              </a:pPr>
              <a:r>
                <a:rPr lang="en-US" sz="1200" b="1">
                  <a:latin typeface="Bahnschrift SemiBold"/>
                </a:rPr>
                <a:t>Сменный</a:t>
              </a:r>
              <a:r>
                <a:rPr lang="ru-RU" sz="1200">
                  <a:latin typeface="Bahnschrift SemiLight"/>
                </a:rPr>
                <a:t> </a:t>
              </a:r>
              <a:r>
                <a:rPr lang="en-US" sz="1200">
                  <a:latin typeface="Bahnschrift SemiLight"/>
                </a:rPr>
                <a:t>график работы</a:t>
              </a:r>
            </a:p>
          </p:txBody>
        </p:sp>
        <p:sp>
          <p:nvSpPr>
            <p:cNvPr id="20504" name="LegendRectangle1"/>
            <p:cNvSpPr>
              <a:spLocks noChangeArrowheads="1"/>
            </p:cNvSpPr>
            <p:nvPr/>
          </p:nvSpPr>
          <p:spPr bwMode="auto">
            <a:xfrm>
              <a:off x="4647" y="1015"/>
              <a:ext cx="106" cy="103"/>
            </a:xfrm>
            <a:prstGeom prst="roundRect">
              <a:avLst>
                <a:gd name="adj" fmla="val 16667"/>
              </a:avLst>
            </a:prstGeom>
            <a:solidFill>
              <a:srgbClr val="0999FB">
                <a:alpha val="40000"/>
              </a:srgbClr>
            </a:solidFill>
            <a:ln w="9525">
              <a:noFill/>
              <a:miter lim="800000"/>
            </a:ln>
          </p:spPr>
          <p:txBody>
            <a:bodyPr wrap="none" anchor="ctr"/>
            <a:lstStyle>
              <a:defPPr/>
            </a:lstStyle>
            <a:p>
              <a:pPr>
                <a:defRPr/>
              </a:pPr>
              <a:endParaRPr lang="en-US">
                <a:latin typeface="Bahnschrift SemiBold"/>
              </a:endParaRPr>
            </a:p>
          </p:txBody>
        </p:sp>
        <p:sp>
          <p:nvSpPr>
            <p:cNvPr id="20505" name="Legend2"/>
            <p:cNvSpPr>
              <a:spLocks noChangeArrowheads="1"/>
            </p:cNvSpPr>
            <p:nvPr/>
          </p:nvSpPr>
          <p:spPr bwMode="auto">
            <a:xfrm>
              <a:off x="4810" y="1291"/>
              <a:ext cx="1098" cy="1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/>
            <a:lstStyle>
              <a:defPPr/>
            </a:lstStyle>
            <a:p>
              <a:pPr>
                <a:defRPr/>
              </a:pPr>
              <a:r>
                <a:rPr lang="ru-RU" sz="1200" b="1">
                  <a:latin typeface="Bahnschrift SemiBold"/>
                </a:rPr>
                <a:t>Дневной</a:t>
              </a:r>
              <a:r>
                <a:rPr lang="ru-RU" sz="1200">
                  <a:latin typeface="Bahnschrift SemiLight"/>
                </a:rPr>
                <a:t> график работы</a:t>
              </a:r>
              <a:endParaRPr lang="en-US" sz="1200">
                <a:latin typeface="Bahnschrift SemiLight"/>
              </a:endParaRPr>
            </a:p>
          </p:txBody>
        </p:sp>
        <p:sp>
          <p:nvSpPr>
            <p:cNvPr id="20506" name="LegendRectangle2"/>
            <p:cNvSpPr>
              <a:spLocks noChangeArrowheads="1"/>
            </p:cNvSpPr>
            <p:nvPr/>
          </p:nvSpPr>
          <p:spPr bwMode="auto">
            <a:xfrm>
              <a:off x="4647" y="1302"/>
              <a:ext cx="106" cy="10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93C9ED"/>
              </a:solidFill>
              <a:miter lim="800000"/>
            </a:ln>
          </p:spPr>
          <p:txBody>
            <a:bodyPr wrap="none" anchor="ctr"/>
            <a:lstStyle>
              <a:defPPr/>
            </a:lstStyle>
            <a:p>
              <a:pPr>
                <a:defRPr/>
              </a:pPr>
              <a:endParaRPr lang="en-US">
                <a:latin typeface="Bahnschrift SemiBold"/>
              </a:endParaRPr>
            </a:p>
          </p:txBody>
        </p:sp>
      </p:grpSp>
      <p:sp>
        <p:nvSpPr>
          <p:cNvPr id="167951" name="Rectangle 12"/>
          <p:cNvSpPr>
            <a:spLocks noChangeArrowheads="1"/>
          </p:cNvSpPr>
          <p:nvPr/>
        </p:nvSpPr>
        <p:spPr bwMode="gray">
          <a:xfrm>
            <a:off x="1458096" y="3067284"/>
            <a:ext cx="2880000" cy="540000"/>
          </a:xfrm>
          <a:prstGeom prst="roundRect">
            <a:avLst>
              <a:gd name="adj" fmla="val 16667"/>
            </a:avLst>
          </a:prstGeom>
          <a:solidFill>
            <a:srgbClr val="1080C5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9" tIns="72009" rIns="72009" bIns="72009" anchor="ctr"/>
          <a:lstStyle>
            <a:defPPr/>
          </a:lstStyle>
          <a:p>
            <a:pPr marL="446088" defTabSz="895350">
              <a:lnSpc>
                <a:spcPct val="80000"/>
              </a:lnSpc>
              <a:buClr>
                <a:schemeClr val="tx2"/>
              </a:buClr>
              <a:defRPr/>
            </a:pPr>
            <a:r>
              <a:rPr lang="ru-RU" sz="1400" b="1">
                <a:solidFill>
                  <a:schemeClr val="bg1"/>
                </a:solidFill>
                <a:latin typeface="Bahnschrift SemiBold"/>
                <a:cs typeface="Arial"/>
              </a:rPr>
              <a:t>Управление оперативной эксплуатации</a:t>
            </a:r>
            <a:endParaRPr/>
          </a:p>
        </p:txBody>
      </p:sp>
      <p:sp>
        <p:nvSpPr>
          <p:cNvPr id="167953" name="Rectangle 12"/>
          <p:cNvSpPr>
            <a:spLocks noChangeArrowheads="1"/>
          </p:cNvSpPr>
          <p:nvPr/>
        </p:nvSpPr>
        <p:spPr bwMode="gray">
          <a:xfrm>
            <a:off x="7750095" y="3069120"/>
            <a:ext cx="2880000" cy="540000"/>
          </a:xfrm>
          <a:prstGeom prst="roundRect">
            <a:avLst>
              <a:gd name="adj" fmla="val 16667"/>
            </a:avLst>
          </a:prstGeom>
          <a:solidFill>
            <a:srgbClr val="1080C5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9" tIns="72009" rIns="72009" bIns="72009" anchor="ctr"/>
          <a:lstStyle>
            <a:defPPr/>
          </a:lstStyle>
          <a:p>
            <a:pPr algn="ctr" defTabSz="895350">
              <a:buClr>
                <a:schemeClr val="tx2"/>
              </a:buClr>
              <a:defRPr/>
            </a:pPr>
            <a:r>
              <a:rPr lang="ru-RU" sz="1400" b="1">
                <a:solidFill>
                  <a:schemeClr val="bg1"/>
                </a:solidFill>
                <a:latin typeface="Bahnschrift SemiBold"/>
                <a:cs typeface="Arial"/>
              </a:rPr>
              <a:t>Управление ремонтов</a:t>
            </a:r>
            <a:endParaRPr/>
          </a:p>
        </p:txBody>
      </p:sp>
      <p:sp>
        <p:nvSpPr>
          <p:cNvPr id="20491" name="Rectangle 12"/>
          <p:cNvSpPr>
            <a:spLocks noChangeArrowheads="1"/>
          </p:cNvSpPr>
          <p:nvPr/>
        </p:nvSpPr>
        <p:spPr bwMode="auto">
          <a:xfrm>
            <a:off x="1612516" y="3731577"/>
            <a:ext cx="2545290" cy="283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>
            <a:defPPr/>
          </a:lstStyle>
          <a:p>
            <a:pPr marL="295274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alibri Light"/>
              <a:buChar char="–"/>
              <a:defRPr/>
            </a:pPr>
            <a:r>
              <a:rPr lang="ru-RU" sz="1400">
                <a:latin typeface="Bahnschrift SemiLight"/>
              </a:rPr>
              <a:t>Машинист-обходчик</a:t>
            </a:r>
            <a:endParaRPr/>
          </a:p>
          <a:p>
            <a:pPr marL="295274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alibri Light"/>
              <a:buChar char="–"/>
              <a:defRPr/>
            </a:pPr>
            <a:r>
              <a:rPr lang="ru-RU" sz="1400">
                <a:latin typeface="Bahnschrift SemiLight"/>
              </a:rPr>
              <a:t>Электромонтер по обслуживанию электрооборудования</a:t>
            </a:r>
            <a:endParaRPr/>
          </a:p>
          <a:p>
            <a:pPr marL="295274" indent="-285750">
              <a:lnSpc>
                <a:spcPct val="80000"/>
              </a:lnSpc>
              <a:spcBef>
                <a:spcPts val="600"/>
              </a:spcBef>
              <a:buFont typeface="Calibri Light"/>
              <a:buChar char="–"/>
              <a:defRPr/>
            </a:pPr>
            <a:r>
              <a:rPr lang="ru-RU" sz="1400">
                <a:latin typeface="Bahnschrift SemiLight"/>
              </a:rPr>
              <a:t>Электрослесарь по обслуживанию автоматики</a:t>
            </a:r>
            <a:endParaRPr/>
          </a:p>
          <a:p>
            <a:pPr marL="9525" indent="26035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400">
                <a:latin typeface="Bahnschrift SemiLight"/>
              </a:rPr>
              <a:t>и средств измерений</a:t>
            </a:r>
            <a:endParaRPr/>
          </a:p>
          <a:p>
            <a:pPr marL="295274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alibri Light"/>
              <a:buChar char="–"/>
              <a:defRPr/>
            </a:pPr>
            <a:r>
              <a:rPr lang="ru-RU" sz="1400">
                <a:latin typeface="Bahnschrift SemiLight"/>
              </a:rPr>
              <a:t>Лаборант хим. анализа</a:t>
            </a:r>
            <a:endParaRPr/>
          </a:p>
          <a:p>
            <a:pPr marL="295274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alibri Light"/>
              <a:buChar char="–"/>
              <a:defRPr/>
            </a:pPr>
            <a:r>
              <a:rPr lang="ru-RU" sz="1400">
                <a:latin typeface="Bahnschrift SemiLight"/>
              </a:rPr>
              <a:t>Аппаратчик хим. водоочистки</a:t>
            </a:r>
            <a:endParaRPr/>
          </a:p>
          <a:p>
            <a:pPr marL="295274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alibri Light"/>
              <a:buChar char="–"/>
              <a:defRPr/>
            </a:pPr>
            <a:r>
              <a:rPr lang="ru-RU" sz="1400">
                <a:latin typeface="Bahnschrift SemiLight"/>
              </a:rPr>
              <a:t>Слесарь по обслуживанию оборудования</a:t>
            </a: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4627314" y="3667036"/>
            <a:ext cx="2880000" cy="3004979"/>
          </a:xfrm>
          <a:prstGeom prst="roundRect">
            <a:avLst>
              <a:gd name="adj" fmla="val 3317"/>
            </a:avLst>
          </a:prstGeom>
          <a:solidFill>
            <a:schemeClr val="bg1"/>
          </a:solidFill>
          <a:ln w="9525">
            <a:solidFill>
              <a:srgbClr val="93C9ED"/>
            </a:solidFill>
            <a:miter lim="800000"/>
          </a:ln>
        </p:spPr>
        <p:txBody>
          <a:bodyPr wrap="none" anchor="ctr"/>
          <a:lstStyle>
            <a:defPPr/>
          </a:lstStyle>
          <a:p>
            <a:pPr>
              <a:defRPr/>
            </a:pPr>
            <a:endParaRPr lang="en-US">
              <a:latin typeface="Bahnschrift SemiBold"/>
            </a:endParaRPr>
          </a:p>
        </p:txBody>
      </p:sp>
      <p:sp>
        <p:nvSpPr>
          <p:cNvPr id="167952" name="Rectangle 12"/>
          <p:cNvSpPr>
            <a:spLocks noChangeArrowheads="1"/>
          </p:cNvSpPr>
          <p:nvPr/>
        </p:nvSpPr>
        <p:spPr bwMode="gray">
          <a:xfrm>
            <a:off x="4627314" y="3069120"/>
            <a:ext cx="2880000" cy="540000"/>
          </a:xfrm>
          <a:prstGeom prst="roundRect">
            <a:avLst>
              <a:gd name="adj" fmla="val 16667"/>
            </a:avLst>
          </a:prstGeom>
          <a:solidFill>
            <a:srgbClr val="1080C5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9" tIns="72009" rIns="72009" bIns="72009" anchor="ctr"/>
          <a:lstStyle>
            <a:defPPr/>
          </a:lstStyle>
          <a:p>
            <a:pPr marL="363538" defTabSz="895350">
              <a:buClr>
                <a:schemeClr val="tx2"/>
              </a:buClr>
              <a:defRPr/>
            </a:pPr>
            <a:r>
              <a:rPr lang="ru-RU" sz="1400" b="1">
                <a:solidFill>
                  <a:schemeClr val="bg1"/>
                </a:solidFill>
                <a:latin typeface="Bahnschrift SemiBold"/>
                <a:cs typeface="Arial"/>
              </a:rPr>
              <a:t>Управление технологии</a:t>
            </a:r>
            <a:endParaRPr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4811057" y="3777983"/>
            <a:ext cx="2512515" cy="28561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>
            <a:defPPr/>
          </a:lstStyle>
          <a:p>
            <a:pPr marL="295274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alibri Light"/>
              <a:buChar char="–"/>
              <a:defRPr/>
            </a:pPr>
            <a:r>
              <a:rPr lang="ru-RU" sz="1400">
                <a:latin typeface="Bahnschrift SemiLight"/>
              </a:rPr>
              <a:t>Инженер службы:</a:t>
            </a:r>
          </a:p>
          <a:p>
            <a:pPr marL="446088" indent="-176213">
              <a:lnSpc>
                <a:spcPct val="80000"/>
              </a:lnSpc>
              <a:buFont typeface="Calibri Light"/>
              <a:buChar char="–"/>
              <a:defRPr/>
            </a:pPr>
            <a:r>
              <a:rPr lang="ru-RU" sz="1400">
                <a:latin typeface="Bahnschrift SemiLight"/>
              </a:rPr>
              <a:t>Теплотехнической</a:t>
            </a:r>
            <a:endParaRPr/>
          </a:p>
          <a:p>
            <a:pPr marL="446088" indent="-176213">
              <a:lnSpc>
                <a:spcPct val="80000"/>
              </a:lnSpc>
              <a:buFont typeface="Calibri Light"/>
              <a:buChar char="–"/>
              <a:defRPr/>
            </a:pPr>
            <a:r>
              <a:rPr lang="ru-RU" sz="1400">
                <a:latin typeface="Bahnschrift SemiLight"/>
              </a:rPr>
              <a:t>Электротехнической</a:t>
            </a:r>
            <a:endParaRPr/>
          </a:p>
          <a:p>
            <a:pPr marL="446088" indent="-176213">
              <a:lnSpc>
                <a:spcPct val="80000"/>
              </a:lnSpc>
              <a:buFont typeface="Calibri Light"/>
              <a:buChar char="–"/>
              <a:defRPr/>
            </a:pPr>
            <a:r>
              <a:rPr lang="ru-RU" sz="1400">
                <a:latin typeface="Bahnschrift SemiLight"/>
              </a:rPr>
              <a:t>Автоматизации и контроля</a:t>
            </a:r>
            <a:endParaRPr/>
          </a:p>
          <a:p>
            <a:pPr marL="446088" indent="-176213">
              <a:lnSpc>
                <a:spcPct val="80000"/>
              </a:lnSpc>
              <a:buFont typeface="Calibri Light"/>
              <a:buChar char="–"/>
              <a:defRPr/>
            </a:pPr>
            <a:r>
              <a:rPr lang="ru-RU" sz="1400">
                <a:latin typeface="Bahnschrift SemiLight"/>
              </a:rPr>
              <a:t>Химической</a:t>
            </a:r>
            <a:endParaRPr/>
          </a:p>
          <a:p>
            <a:pPr marL="446088" indent="-176213">
              <a:lnSpc>
                <a:spcPct val="80000"/>
              </a:lnSpc>
              <a:buFont typeface="Calibri Light"/>
              <a:buChar char="–"/>
              <a:defRPr/>
            </a:pPr>
            <a:r>
              <a:rPr lang="ru-RU" sz="1400">
                <a:latin typeface="Bahnschrift SemiLight"/>
              </a:rPr>
              <a:t>Топливотранспортной</a:t>
            </a:r>
          </a:p>
          <a:p>
            <a:pPr marL="295274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alibri Light"/>
              <a:buChar char="–"/>
              <a:defRPr/>
            </a:pPr>
            <a:r>
              <a:rPr lang="ru-RU" sz="1400">
                <a:latin typeface="Bahnschrift SemiLight"/>
              </a:rPr>
              <a:t>Инженер-программист</a:t>
            </a:r>
            <a:endParaRPr/>
          </a:p>
          <a:p>
            <a:pPr marL="295274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alibri Light"/>
              <a:buChar char="–"/>
              <a:defRPr/>
            </a:pPr>
            <a:r>
              <a:rPr lang="ru-RU" sz="1400">
                <a:latin typeface="Bahnschrift SemiLight"/>
              </a:rPr>
              <a:t>Инженер-электроник</a:t>
            </a:r>
            <a:endParaRPr/>
          </a:p>
          <a:p>
            <a:pPr marL="295274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alibri Light"/>
              <a:buChar char="–"/>
              <a:defRPr/>
            </a:pPr>
            <a:r>
              <a:rPr lang="ru-RU" sz="1400">
                <a:latin typeface="Bahnschrift SemiLight"/>
              </a:rPr>
              <a:t>Инженер службы стандартов</a:t>
            </a:r>
            <a:endParaRPr/>
          </a:p>
          <a:p>
            <a:pPr marL="295274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alibri Light"/>
              <a:buChar char="–"/>
              <a:defRPr/>
            </a:pPr>
            <a:r>
              <a:rPr lang="ru-RU" sz="1400">
                <a:latin typeface="Bahnschrift SemiLight"/>
              </a:rPr>
              <a:t>Электромонтер по ремонту аппаратуры РЗА</a:t>
            </a:r>
            <a:endParaRPr/>
          </a:p>
        </p:txBody>
      </p:sp>
      <p:sp>
        <p:nvSpPr>
          <p:cNvPr id="20493" name="Rectangle 12"/>
          <p:cNvSpPr>
            <a:spLocks noChangeArrowheads="1"/>
          </p:cNvSpPr>
          <p:nvPr/>
        </p:nvSpPr>
        <p:spPr bwMode="auto">
          <a:xfrm>
            <a:off x="7996723" y="3777983"/>
            <a:ext cx="2386745" cy="23575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>
            <a:defPPr/>
          </a:lstStyle>
          <a:p>
            <a:pPr marL="295274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alibri Light"/>
              <a:buChar char="–"/>
              <a:defRPr/>
            </a:pPr>
            <a:r>
              <a:rPr lang="ru-RU" sz="1400">
                <a:latin typeface="Bahnschrift SemiLight"/>
              </a:rPr>
              <a:t>Инженер по ремонту</a:t>
            </a:r>
            <a:endParaRPr/>
          </a:p>
          <a:p>
            <a:pPr marL="295274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alibri Light"/>
              <a:buChar char="–"/>
              <a:defRPr/>
            </a:pPr>
            <a:r>
              <a:rPr lang="ru-RU" sz="1400">
                <a:latin typeface="Bahnschrift SemiLight"/>
              </a:rPr>
              <a:t>Слесарь по ремонту парогазотурбинного оборудования</a:t>
            </a:r>
            <a:endParaRPr/>
          </a:p>
          <a:p>
            <a:pPr marL="295274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alibri Light"/>
              <a:buChar char="–"/>
              <a:defRPr/>
            </a:pPr>
            <a:r>
              <a:rPr lang="ru-RU" sz="1400">
                <a:latin typeface="Bahnschrift SemiLight"/>
              </a:rPr>
              <a:t>Электромонтер по ремонту и обслуживанию электроборудования</a:t>
            </a:r>
            <a:endParaRPr/>
          </a:p>
          <a:p>
            <a:pPr marL="295274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alibri Light"/>
              <a:buChar char="–"/>
              <a:defRPr/>
            </a:pPr>
            <a:r>
              <a:rPr lang="ru-RU" sz="1400">
                <a:latin typeface="Bahnschrift SemiLight"/>
              </a:rPr>
              <a:t>Электрослесарь по ремонту и обслуживанию автоматики и средств измерений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-503458" y="4378633"/>
            <a:ext cx="444664" cy="4446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845914" y="3175284"/>
            <a:ext cx="324000" cy="32400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4617388" y="3150292"/>
            <a:ext cx="387337" cy="387337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566902" y="3175284"/>
            <a:ext cx="324000" cy="324000"/>
          </a:xfrm>
          <a:prstGeom prst="rect">
            <a:avLst/>
          </a:prstGeom>
        </p:spPr>
      </p:pic>
      <p:sp>
        <p:nvSpPr>
          <p:cNvPr id="167949" name="Rectangle 12"/>
          <p:cNvSpPr>
            <a:spLocks noChangeArrowheads="1"/>
          </p:cNvSpPr>
          <p:nvPr/>
        </p:nvSpPr>
        <p:spPr bwMode="gray">
          <a:xfrm>
            <a:off x="4621002" y="1427360"/>
            <a:ext cx="2880000" cy="54000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9" tIns="72009" rIns="72009" bIns="72009" anchor="ctr"/>
          <a:lstStyle>
            <a:defPPr/>
          </a:lstStyle>
          <a:p>
            <a:pPr marL="623888" defTabSz="895350">
              <a:buClr>
                <a:schemeClr val="tx2"/>
              </a:buClr>
              <a:defRPr/>
            </a:pPr>
            <a:r>
              <a:rPr lang="ru-RU" sz="2000" b="1">
                <a:solidFill>
                  <a:schemeClr val="tx1"/>
                </a:solidFill>
                <a:latin typeface="Bahnschrift SemiBold"/>
                <a:cs typeface="Arial"/>
              </a:rPr>
              <a:t>Директор</a:t>
            </a:r>
            <a:endParaRPr/>
          </a:p>
        </p:txBody>
      </p:sp>
      <p:sp>
        <p:nvSpPr>
          <p:cNvPr id="167950" name="Rectangle 12"/>
          <p:cNvSpPr>
            <a:spLocks noChangeArrowheads="1"/>
          </p:cNvSpPr>
          <p:nvPr/>
        </p:nvSpPr>
        <p:spPr bwMode="gray">
          <a:xfrm>
            <a:off x="4617388" y="2209138"/>
            <a:ext cx="2880000" cy="540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9" tIns="72009" rIns="72009" bIns="72009" anchor="ctr"/>
          <a:lstStyle>
            <a:defPPr/>
          </a:lstStyle>
          <a:p>
            <a:pPr marL="623888" defTabSz="895350">
              <a:buClr>
                <a:schemeClr val="tx2"/>
              </a:buClr>
              <a:defRPr/>
            </a:pPr>
            <a:r>
              <a:rPr lang="ru-RU" b="1">
                <a:solidFill>
                  <a:schemeClr val="tx1"/>
                </a:solidFill>
                <a:latin typeface="Bahnschrift SemiBold"/>
                <a:cs typeface="Arial"/>
              </a:rPr>
              <a:t>Главный инженер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4758086" y="1474354"/>
            <a:ext cx="435933" cy="4359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4758086" y="2249983"/>
            <a:ext cx="435600" cy="4356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rcRect t="5210"/>
          <a:stretch/>
        </p:blipFill>
        <p:spPr bwMode="auto">
          <a:xfrm>
            <a:off x="10525752" y="0"/>
            <a:ext cx="1691840" cy="754337"/>
          </a:xfrm>
          <a:custGeom>
            <a:avLst/>
            <a:gdLst>
              <a:gd name="connsiteX0" fmla="*/ 0 w 1691840"/>
              <a:gd name="connsiteY0" fmla="*/ 0 h 754337"/>
              <a:gd name="connsiteX1" fmla="*/ 1691840 w 1691840"/>
              <a:gd name="connsiteY1" fmla="*/ 0 h 754337"/>
              <a:gd name="connsiteX2" fmla="*/ 1691840 w 1691840"/>
              <a:gd name="connsiteY2" fmla="*/ 754337 h 754337"/>
              <a:gd name="connsiteX3" fmla="*/ 0 w 1691840"/>
              <a:gd name="connsiteY3" fmla="*/ 754337 h 75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1840" h="754337" extrusionOk="0">
                <a:moveTo>
                  <a:pt x="0" y="0"/>
                </a:moveTo>
                <a:lnTo>
                  <a:pt x="1691840" y="0"/>
                </a:lnTo>
                <a:lnTo>
                  <a:pt x="1691840" y="754337"/>
                </a:lnTo>
                <a:lnTo>
                  <a:pt x="0" y="754337"/>
                </a:lnTo>
                <a:close/>
              </a:path>
            </a:pathLst>
          </a:custGeom>
        </p:spPr>
      </p:pic>
      <p:cxnSp>
        <p:nvCxnSpPr>
          <p:cNvPr id="38" name="AutoShape 21"/>
          <p:cNvCxnSpPr>
            <a:cxnSpLocks noChangeShapeType="1"/>
            <a:stCxn id="167949" idx="2"/>
            <a:endCxn id="167950" idx="0"/>
          </p:cNvCxnSpPr>
          <p:nvPr/>
        </p:nvCxnSpPr>
        <p:spPr bwMode="auto">
          <a:xfrm flipH="1">
            <a:off x="6057388" y="1967360"/>
            <a:ext cx="0" cy="24177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cxnSpLocks/>
          </p:cNvCxnSpPr>
          <p:nvPr/>
        </p:nvCxnSpPr>
        <p:spPr bwMode="auto">
          <a:xfrm>
            <a:off x="6061004" y="2907183"/>
            <a:ext cx="3096000" cy="161937"/>
          </a:xfrm>
          <a:prstGeom prst="bentConnector3">
            <a:avLst>
              <a:gd name="adj1" fmla="val 100143"/>
            </a:avLst>
          </a:prstGeom>
          <a:ln>
            <a:solidFill>
              <a:schemeClr val="bg1">
                <a:lumMod val="65000"/>
              </a:schemeClr>
            </a:solidFill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>
            <a:cxnSpLocks/>
          </p:cNvCxnSpPr>
          <p:nvPr/>
        </p:nvCxnSpPr>
        <p:spPr bwMode="auto">
          <a:xfrm rot="10800000" flipV="1">
            <a:off x="2898097" y="2906310"/>
            <a:ext cx="3150963" cy="160973"/>
          </a:xfrm>
          <a:prstGeom prst="bentConnector3">
            <a:avLst>
              <a:gd name="adj1" fmla="val 99795"/>
            </a:avLst>
          </a:prstGeom>
          <a:ln>
            <a:solidFill>
              <a:schemeClr val="bg1">
                <a:lumMod val="65000"/>
              </a:schemeClr>
            </a:solidFill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AutoShape 21"/>
          <p:cNvCxnSpPr>
            <a:cxnSpLocks noChangeShapeType="1"/>
          </p:cNvCxnSpPr>
          <p:nvPr/>
        </p:nvCxnSpPr>
        <p:spPr bwMode="auto">
          <a:xfrm flipH="1">
            <a:off x="6057388" y="2749138"/>
            <a:ext cx="0" cy="31998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Скругленный прямоугольник 66"/>
          <p:cNvSpPr/>
          <p:nvPr/>
        </p:nvSpPr>
        <p:spPr bwMode="auto">
          <a:xfrm rot="2700000">
            <a:off x="-629455" y="5415436"/>
            <a:ext cx="1350778" cy="1350778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 bwMode="auto">
          <a:xfrm rot="2700000">
            <a:off x="214120" y="4306558"/>
            <a:ext cx="1056314" cy="1056314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 bwMode="auto">
          <a:xfrm rot="2700000">
            <a:off x="-747205" y="3358394"/>
            <a:ext cx="1140421" cy="1140421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 bwMode="auto">
          <a:xfrm rot="2700000">
            <a:off x="11152631" y="5761393"/>
            <a:ext cx="1350778" cy="135077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 bwMode="auto">
          <a:xfrm rot="2700000">
            <a:off x="12107424" y="4788031"/>
            <a:ext cx="1056314" cy="1056314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 bwMode="auto">
          <a:xfrm rot="2700000">
            <a:off x="11257810" y="3773817"/>
            <a:ext cx="1140421" cy="1140421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 bwMode="auto">
          <a:xfrm>
            <a:off x="649025" y="454596"/>
            <a:ext cx="8678447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80000"/>
              </a:lnSpc>
              <a:defRPr/>
            </a:pPr>
            <a:r>
              <a:rPr lang="ru-RU" sz="4000" b="1">
                <a:solidFill>
                  <a:srgbClr val="1080C5"/>
                </a:solidFill>
                <a:latin typeface="Bahnschrift SemiBold"/>
              </a:rPr>
              <a:t>Путь от электромонтера/инженера до заместителя главного инженера </a:t>
            </a:r>
            <a:endParaRPr lang="ru-RU" sz="4000">
              <a:solidFill>
                <a:srgbClr val="1080C5"/>
              </a:solidFill>
              <a:latin typeface="Bahnschrift SemiBold"/>
            </a:endParaRPr>
          </a:p>
        </p:txBody>
      </p:sp>
      <p:sp>
        <p:nvSpPr>
          <p:cNvPr id="79" name="Полилиния 78"/>
          <p:cNvSpPr/>
          <p:nvPr/>
        </p:nvSpPr>
        <p:spPr bwMode="auto">
          <a:xfrm rot="2808666">
            <a:off x="-904267" y="3370232"/>
            <a:ext cx="1903982" cy="1856410"/>
          </a:xfrm>
          <a:custGeom>
            <a:avLst/>
            <a:gdLst>
              <a:gd name="connsiteX0" fmla="*/ 18654 w 1360246"/>
              <a:gd name="connsiteY0" fmla="*/ 68853 h 1326260"/>
              <a:gd name="connsiteX1" fmla="*/ 184880 w 1360246"/>
              <a:gd name="connsiteY1" fmla="*/ 0 h 1326260"/>
              <a:gd name="connsiteX2" fmla="*/ 1125167 w 1360246"/>
              <a:gd name="connsiteY2" fmla="*/ 0 h 1326260"/>
              <a:gd name="connsiteX3" fmla="*/ 1360246 w 1360246"/>
              <a:gd name="connsiteY3" fmla="*/ 235079 h 1326260"/>
              <a:gd name="connsiteX4" fmla="*/ 1360246 w 1360246"/>
              <a:gd name="connsiteY4" fmla="*/ 1187701 h 1326260"/>
              <a:gd name="connsiteX5" fmla="*/ 1341772 w 1360246"/>
              <a:gd name="connsiteY5" fmla="*/ 1279204 h 1326260"/>
              <a:gd name="connsiteX6" fmla="*/ 1310047 w 1360246"/>
              <a:gd name="connsiteY6" fmla="*/ 1326260 h 1326260"/>
              <a:gd name="connsiteX7" fmla="*/ 0 w 1360246"/>
              <a:gd name="connsiteY7" fmla="*/ 96521 h 132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0246" h="1326260" extrusionOk="0">
                <a:moveTo>
                  <a:pt x="18654" y="68853"/>
                </a:moveTo>
                <a:cubicBezTo>
                  <a:pt x="61195" y="26312"/>
                  <a:pt x="119964" y="0"/>
                  <a:pt x="184880" y="0"/>
                </a:cubicBezTo>
                <a:lnTo>
                  <a:pt x="1125167" y="0"/>
                </a:lnTo>
                <a:cubicBezTo>
                  <a:pt x="1254998" y="0"/>
                  <a:pt x="1360246" y="105248"/>
                  <a:pt x="1360246" y="235079"/>
                </a:cubicBezTo>
                <a:lnTo>
                  <a:pt x="1360246" y="1187701"/>
                </a:lnTo>
                <a:cubicBezTo>
                  <a:pt x="1360246" y="1220159"/>
                  <a:pt x="1353668" y="1251080"/>
                  <a:pt x="1341772" y="1279204"/>
                </a:cubicBezTo>
                <a:lnTo>
                  <a:pt x="1310047" y="1326260"/>
                </a:lnTo>
                <a:lnTo>
                  <a:pt x="0" y="96521"/>
                </a:lnTo>
                <a:close/>
              </a:path>
            </a:pathLst>
          </a:custGeom>
          <a:solidFill>
            <a:srgbClr val="77C5F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grpSp>
        <p:nvGrpSpPr>
          <p:cNvPr id="80" name="Group 38"/>
          <p:cNvGrpSpPr/>
          <p:nvPr/>
        </p:nvGrpSpPr>
        <p:grpSpPr bwMode="auto">
          <a:xfrm>
            <a:off x="815909" y="2339042"/>
            <a:ext cx="3650654" cy="642938"/>
            <a:chOff x="105" y="771"/>
            <a:chExt cx="814" cy="405"/>
          </a:xfrm>
        </p:grpSpPr>
        <p:sp>
          <p:nvSpPr>
            <p:cNvPr id="81" name="Legend1"/>
            <p:cNvSpPr>
              <a:spLocks noChangeArrowheads="1"/>
            </p:cNvSpPr>
            <p:nvPr/>
          </p:nvSpPr>
          <p:spPr bwMode="auto">
            <a:xfrm>
              <a:off x="180" y="780"/>
              <a:ext cx="739" cy="1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>
              <a:defPPr/>
            </a:lstStyle>
            <a:p>
              <a:pPr>
                <a:lnSpc>
                  <a:spcPct val="80000"/>
                </a:lnSpc>
                <a:defRPr/>
              </a:pPr>
              <a:r>
                <a:rPr lang="ru-RU" sz="1400">
                  <a:latin typeface="Bahnschrift SemiLight"/>
                </a:rPr>
                <a:t>Управление оперативной эксплуатации</a:t>
              </a:r>
              <a:endParaRPr lang="en-US" sz="1400">
                <a:latin typeface="Bahnschrift SemiLight"/>
              </a:endParaRPr>
            </a:p>
          </p:txBody>
        </p:sp>
        <p:sp>
          <p:nvSpPr>
            <p:cNvPr id="82" name="LegendRectangle1"/>
            <p:cNvSpPr>
              <a:spLocks noChangeArrowheads="1"/>
            </p:cNvSpPr>
            <p:nvPr/>
          </p:nvSpPr>
          <p:spPr bwMode="auto">
            <a:xfrm>
              <a:off x="105" y="771"/>
              <a:ext cx="40" cy="113"/>
            </a:xfrm>
            <a:prstGeom prst="roundRect">
              <a:avLst>
                <a:gd name="adj" fmla="val 16667"/>
              </a:avLst>
            </a:prstGeom>
            <a:solidFill>
              <a:srgbClr val="ADDCF9"/>
            </a:solidFill>
            <a:ln w="9525">
              <a:noFill/>
              <a:miter lim="800000"/>
            </a:ln>
          </p:spPr>
          <p:txBody>
            <a:bodyPr wrap="none" anchor="ctr"/>
            <a:lstStyle>
              <a:defPPr/>
            </a:lstStyle>
            <a:p>
              <a:pPr>
                <a:defRPr/>
              </a:pPr>
              <a:endParaRPr lang="en-US">
                <a:solidFill>
                  <a:srgbClr val="FFFFFF"/>
                </a:solidFill>
                <a:latin typeface="Bahnschrift SemiLight"/>
              </a:endParaRPr>
            </a:p>
          </p:txBody>
        </p:sp>
        <p:sp>
          <p:nvSpPr>
            <p:cNvPr id="83" name="Legend2"/>
            <p:cNvSpPr>
              <a:spLocks noChangeArrowheads="1"/>
            </p:cNvSpPr>
            <p:nvPr/>
          </p:nvSpPr>
          <p:spPr bwMode="auto">
            <a:xfrm>
              <a:off x="180" y="1040"/>
              <a:ext cx="445" cy="1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>
              <a:defPPr/>
            </a:lstStyle>
            <a:p>
              <a:pPr>
                <a:defRPr/>
              </a:pPr>
              <a:r>
                <a:rPr lang="ru-RU" sz="1400">
                  <a:latin typeface="Bahnschrift SemiLight"/>
                </a:rPr>
                <a:t>Управление технологий</a:t>
              </a:r>
              <a:endParaRPr lang="en-US" sz="1400">
                <a:latin typeface="Bahnschrift SemiLight"/>
              </a:endParaRPr>
            </a:p>
          </p:txBody>
        </p:sp>
        <p:sp>
          <p:nvSpPr>
            <p:cNvPr id="84" name="LegendRectangle2"/>
            <p:cNvSpPr>
              <a:spLocks noChangeArrowheads="1"/>
            </p:cNvSpPr>
            <p:nvPr/>
          </p:nvSpPr>
          <p:spPr bwMode="auto">
            <a:xfrm>
              <a:off x="105" y="1049"/>
              <a:ext cx="40" cy="113"/>
            </a:xfrm>
            <a:prstGeom prst="roundRect">
              <a:avLst>
                <a:gd name="adj" fmla="val 16667"/>
              </a:avLst>
            </a:prstGeom>
            <a:solidFill>
              <a:srgbClr val="E3F3FD"/>
            </a:solidFill>
            <a:ln w="9525">
              <a:noFill/>
              <a:miter lim="800000"/>
            </a:ln>
          </p:spPr>
          <p:txBody>
            <a:bodyPr wrap="none" anchor="ctr"/>
            <a:lstStyle>
              <a:defPPr/>
            </a:lstStyle>
            <a:p>
              <a:pPr>
                <a:defRPr/>
              </a:pPr>
              <a:endParaRPr lang="en-US">
                <a:solidFill>
                  <a:srgbClr val="FFFFFF"/>
                </a:solidFill>
                <a:latin typeface="Bahnschrift SemiLight"/>
              </a:endParaRPr>
            </a:p>
          </p:txBody>
        </p:sp>
      </p:grp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4155163" y="6411484"/>
            <a:ext cx="6889750" cy="528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>
            <a:defPPr/>
          </a:lstStyle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>
                <a:solidFill>
                  <a:srgbClr val="FFFFFF"/>
                </a:solidFill>
                <a:latin typeface="Bahnschrift SemiLight"/>
                <a:cs typeface="Arial"/>
              </a:rPr>
              <a:t>Зарплата на начальных позициях составляет примерно 43 000 руб. </a:t>
            </a:r>
            <a:endParaRPr lang="en-US" sz="1700" b="1">
              <a:solidFill>
                <a:srgbClr val="FFFFFF"/>
              </a:solidFill>
              <a:latin typeface="Bahnschrift SemiLight"/>
              <a:cs typeface="Arial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438859" y="5084596"/>
            <a:ext cx="2438404" cy="2063307"/>
          </a:xfrm>
          <a:prstGeom prst="roundRect">
            <a:avLst>
              <a:gd name="adj" fmla="val 16667"/>
            </a:avLst>
          </a:prstGeom>
          <a:solidFill>
            <a:srgbClr val="77C5F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 bwMode="auto">
          <a:xfrm>
            <a:off x="3428858" y="4396827"/>
            <a:ext cx="2205722" cy="2751076"/>
          </a:xfrm>
          <a:prstGeom prst="roundRect">
            <a:avLst>
              <a:gd name="adj" fmla="val 16667"/>
            </a:avLst>
          </a:prstGeom>
          <a:solidFill>
            <a:srgbClr val="48B1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5268308" y="3709057"/>
            <a:ext cx="2124000" cy="3438846"/>
          </a:xfrm>
          <a:prstGeom prst="roundRect">
            <a:avLst>
              <a:gd name="adj" fmla="val 16667"/>
            </a:avLst>
          </a:prstGeom>
          <a:solidFill>
            <a:srgbClr val="34A8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 bwMode="auto">
          <a:xfrm>
            <a:off x="6981894" y="3021288"/>
            <a:ext cx="2124000" cy="4126615"/>
          </a:xfrm>
          <a:prstGeom prst="roundRect">
            <a:avLst>
              <a:gd name="adj" fmla="val 16667"/>
            </a:avLst>
          </a:prstGeom>
          <a:solidFill>
            <a:srgbClr val="1194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 bwMode="auto">
          <a:xfrm>
            <a:off x="8735082" y="1989635"/>
            <a:ext cx="2124000" cy="5158268"/>
          </a:xfrm>
          <a:prstGeom prst="roundRect">
            <a:avLst>
              <a:gd name="adj" fmla="val 16667"/>
            </a:avLst>
          </a:prstGeom>
          <a:solidFill>
            <a:srgbClr val="0F80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 bwMode="auto">
          <a:xfrm>
            <a:off x="10500127" y="1301866"/>
            <a:ext cx="2124000" cy="5846037"/>
          </a:xfrm>
          <a:prstGeom prst="roundRect">
            <a:avLst>
              <a:gd name="adj" fmla="val 16667"/>
            </a:avLst>
          </a:prstGeom>
          <a:solidFill>
            <a:srgbClr val="0E74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 bwMode="auto">
          <a:xfrm>
            <a:off x="1498092" y="5375978"/>
            <a:ext cx="1871532" cy="282999"/>
          </a:xfrm>
          <a:prstGeom prst="roundRect">
            <a:avLst>
              <a:gd name="adj" fmla="val 16667"/>
            </a:avLst>
          </a:prstGeom>
          <a:solidFill>
            <a:srgbClr val="AD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200">
                <a:solidFill>
                  <a:schemeClr val="tx1"/>
                </a:solidFill>
                <a:latin typeface="Bahnschrift SemiLight"/>
              </a:rPr>
              <a:t>Электромонтер</a:t>
            </a:r>
            <a:endParaRPr/>
          </a:p>
        </p:txBody>
      </p:sp>
      <p:sp>
        <p:nvSpPr>
          <p:cNvPr id="64" name="Скругленный прямоугольник 63"/>
          <p:cNvSpPr/>
          <p:nvPr/>
        </p:nvSpPr>
        <p:spPr bwMode="auto">
          <a:xfrm>
            <a:off x="3472302" y="4765952"/>
            <a:ext cx="1752275" cy="462843"/>
          </a:xfrm>
          <a:prstGeom prst="roundRect">
            <a:avLst>
              <a:gd name="adj" fmla="val 16667"/>
            </a:avLst>
          </a:prstGeom>
          <a:solidFill>
            <a:srgbClr val="AD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200">
                <a:solidFill>
                  <a:schemeClr val="tx1"/>
                </a:solidFill>
                <a:latin typeface="Bahnschrift SemiLight"/>
              </a:rPr>
              <a:t>Старший электромонтер</a:t>
            </a:r>
            <a:endParaRPr/>
          </a:p>
        </p:txBody>
      </p:sp>
      <p:sp>
        <p:nvSpPr>
          <p:cNvPr id="65" name="Скругленный прямоугольник 64"/>
          <p:cNvSpPr/>
          <p:nvPr/>
        </p:nvSpPr>
        <p:spPr bwMode="auto">
          <a:xfrm>
            <a:off x="5311758" y="4016426"/>
            <a:ext cx="1626686" cy="380401"/>
          </a:xfrm>
          <a:prstGeom prst="roundRect">
            <a:avLst>
              <a:gd name="adj" fmla="val 16667"/>
            </a:avLst>
          </a:prstGeom>
          <a:solidFill>
            <a:srgbClr val="AD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200">
                <a:solidFill>
                  <a:schemeClr val="tx1"/>
                </a:solidFill>
                <a:latin typeface="Bahnschrift SemiLight"/>
              </a:rPr>
              <a:t>Начальник смены ЭТО</a:t>
            </a:r>
            <a:endParaRPr/>
          </a:p>
        </p:txBody>
      </p:sp>
      <p:sp>
        <p:nvSpPr>
          <p:cNvPr id="69" name="Скругленный прямоугольник 68"/>
          <p:cNvSpPr/>
          <p:nvPr/>
        </p:nvSpPr>
        <p:spPr bwMode="auto">
          <a:xfrm>
            <a:off x="8802850" y="2507024"/>
            <a:ext cx="1656209" cy="437827"/>
          </a:xfrm>
          <a:prstGeom prst="roundRect">
            <a:avLst>
              <a:gd name="adj" fmla="val 16667"/>
            </a:avLst>
          </a:prstGeom>
          <a:solidFill>
            <a:srgbClr val="AD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200">
                <a:solidFill>
                  <a:schemeClr val="tx1"/>
                </a:solidFill>
                <a:latin typeface="Bahnschrift SemiLight"/>
              </a:rPr>
              <a:t>Начальник </a:t>
            </a:r>
            <a:endParaRPr/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200">
                <a:solidFill>
                  <a:schemeClr val="tx1"/>
                </a:solidFill>
                <a:latin typeface="Bahnschrift SemiLight"/>
              </a:rPr>
              <a:t>ССЭ</a:t>
            </a:r>
            <a:endParaRPr/>
          </a:p>
        </p:txBody>
      </p:sp>
      <p:sp>
        <p:nvSpPr>
          <p:cNvPr id="71" name="Скругленный прямоугольник 70"/>
          <p:cNvSpPr/>
          <p:nvPr/>
        </p:nvSpPr>
        <p:spPr bwMode="auto">
          <a:xfrm>
            <a:off x="8802850" y="3019273"/>
            <a:ext cx="1656210" cy="383399"/>
          </a:xfrm>
          <a:prstGeom prst="roundRect">
            <a:avLst>
              <a:gd name="adj" fmla="val 16667"/>
            </a:avLst>
          </a:prstGeom>
          <a:solidFill>
            <a:srgbClr val="E3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200">
                <a:solidFill>
                  <a:prstClr val="black"/>
                </a:solidFill>
                <a:latin typeface="Bahnschrift SemiLight"/>
              </a:rPr>
              <a:t>Руководитель дивизиона</a:t>
            </a:r>
            <a:endParaRPr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2"/>
          <a:srcRect t="5210"/>
          <a:stretch/>
        </p:blipFill>
        <p:spPr bwMode="auto">
          <a:xfrm>
            <a:off x="-1" y="6223566"/>
            <a:ext cx="1422919" cy="634434"/>
          </a:xfrm>
          <a:custGeom>
            <a:avLst/>
            <a:gdLst>
              <a:gd name="connsiteX0" fmla="*/ 0 w 1691840"/>
              <a:gd name="connsiteY0" fmla="*/ 0 h 754337"/>
              <a:gd name="connsiteX1" fmla="*/ 1691840 w 1691840"/>
              <a:gd name="connsiteY1" fmla="*/ 0 h 754337"/>
              <a:gd name="connsiteX2" fmla="*/ 1691840 w 1691840"/>
              <a:gd name="connsiteY2" fmla="*/ 754337 h 754337"/>
              <a:gd name="connsiteX3" fmla="*/ 0 w 1691840"/>
              <a:gd name="connsiteY3" fmla="*/ 754337 h 75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1840" h="754337" extrusionOk="0">
                <a:moveTo>
                  <a:pt x="0" y="0"/>
                </a:moveTo>
                <a:lnTo>
                  <a:pt x="1691840" y="0"/>
                </a:lnTo>
                <a:lnTo>
                  <a:pt x="1691840" y="754337"/>
                </a:lnTo>
                <a:lnTo>
                  <a:pt x="0" y="754337"/>
                </a:lnTo>
                <a:close/>
              </a:path>
            </a:pathLst>
          </a:custGeom>
        </p:spPr>
      </p:pic>
      <p:sp>
        <p:nvSpPr>
          <p:cNvPr id="57" name="Скругленный прямоугольник 56"/>
          <p:cNvSpPr/>
          <p:nvPr/>
        </p:nvSpPr>
        <p:spPr bwMode="auto">
          <a:xfrm rot="2863413">
            <a:off x="9888343" y="4586088"/>
            <a:ext cx="3240000" cy="3240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60" name="Прямоугольник 59"/>
          <p:cNvSpPr/>
          <p:nvPr/>
        </p:nvSpPr>
        <p:spPr bwMode="auto">
          <a:xfrm>
            <a:off x="9930206" y="5658976"/>
            <a:ext cx="2212302" cy="95622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80000"/>
              </a:lnSpc>
              <a:defRPr/>
            </a:pPr>
            <a:r>
              <a:rPr lang="ru-RU" sz="1400" b="1">
                <a:solidFill>
                  <a:schemeClr val="bg1"/>
                </a:solidFill>
                <a:latin typeface="Bahnschrift SemiBold"/>
              </a:rPr>
              <a:t>Продолжение карьеры Главным инженером, Директором станции или в Генеральной Дирекции</a:t>
            </a:r>
            <a:endParaRPr/>
          </a:p>
        </p:txBody>
      </p:sp>
      <p:sp>
        <p:nvSpPr>
          <p:cNvPr id="72" name="Скругленный прямоугольник 71"/>
          <p:cNvSpPr/>
          <p:nvPr/>
        </p:nvSpPr>
        <p:spPr bwMode="auto">
          <a:xfrm>
            <a:off x="10573726" y="1674084"/>
            <a:ext cx="1548000" cy="862340"/>
          </a:xfrm>
          <a:prstGeom prst="roundRect">
            <a:avLst>
              <a:gd name="adj" fmla="val 16667"/>
            </a:avLst>
          </a:prstGeom>
          <a:solidFill>
            <a:srgbClr val="E3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200">
                <a:solidFill>
                  <a:prstClr val="black"/>
                </a:solidFill>
                <a:latin typeface="Bahnschrift SemiLight"/>
              </a:rPr>
              <a:t>Заместитель главного инженера станции УОЭ/УТ </a:t>
            </a:r>
            <a:endParaRPr/>
          </a:p>
        </p:txBody>
      </p:sp>
      <p:sp>
        <p:nvSpPr>
          <p:cNvPr id="67" name="Скругленный прямоугольник 66"/>
          <p:cNvSpPr/>
          <p:nvPr/>
        </p:nvSpPr>
        <p:spPr bwMode="auto">
          <a:xfrm>
            <a:off x="7057324" y="3995688"/>
            <a:ext cx="1620000" cy="245775"/>
          </a:xfrm>
          <a:prstGeom prst="roundRect">
            <a:avLst>
              <a:gd name="adj" fmla="val 16667"/>
            </a:avLst>
          </a:prstGeom>
          <a:solidFill>
            <a:srgbClr val="E3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200">
                <a:solidFill>
                  <a:prstClr val="black"/>
                </a:solidFill>
                <a:latin typeface="Bahnschrift SemiLight"/>
              </a:rPr>
              <a:t>Начальник ЭТС</a:t>
            </a:r>
            <a:endParaRPr/>
          </a:p>
        </p:txBody>
      </p:sp>
      <p:sp>
        <p:nvSpPr>
          <p:cNvPr id="66" name="Скругленный прямоугольник 65"/>
          <p:cNvSpPr/>
          <p:nvPr/>
        </p:nvSpPr>
        <p:spPr bwMode="auto">
          <a:xfrm>
            <a:off x="7061491" y="3307091"/>
            <a:ext cx="1620000" cy="601391"/>
          </a:xfrm>
          <a:prstGeom prst="roundRect">
            <a:avLst>
              <a:gd name="adj" fmla="val 16667"/>
            </a:avLst>
          </a:prstGeom>
          <a:solidFill>
            <a:srgbClr val="AD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200">
                <a:solidFill>
                  <a:schemeClr val="tx1"/>
                </a:solidFill>
                <a:latin typeface="Bahnschrift SemiLight"/>
              </a:rPr>
              <a:t>Начальник смены станции</a:t>
            </a:r>
            <a:endParaRPr/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3532522" y="5772365"/>
            <a:ext cx="1461236" cy="375475"/>
            <a:chOff x="3532522" y="5489332"/>
            <a:chExt cx="1461236" cy="375475"/>
          </a:xfrm>
        </p:grpSpPr>
        <p:sp>
          <p:nvSpPr>
            <p:cNvPr id="30" name="Прямоугольник 29"/>
            <p:cNvSpPr/>
            <p:nvPr/>
          </p:nvSpPr>
          <p:spPr bwMode="auto">
            <a:xfrm>
              <a:off x="3875951" y="5495475"/>
              <a:ext cx="1117807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>
              <a:defPPr/>
            </a:lstStyle>
            <a:p>
              <a:pPr lvl="0" algn="ctr">
                <a:defRPr/>
              </a:pPr>
              <a:r>
                <a:rPr lang="en-US" b="1">
                  <a:solidFill>
                    <a:schemeClr val="bg1"/>
                  </a:solidFill>
                  <a:latin typeface="Bahnschrift SemiBold"/>
                </a:rPr>
                <a:t>От</a:t>
              </a:r>
              <a:r>
                <a:rPr lang="ru-RU" b="1">
                  <a:solidFill>
                    <a:schemeClr val="bg1"/>
                  </a:solidFill>
                  <a:latin typeface="Bahnschrift SemiBold"/>
                </a:rPr>
                <a:t> 1 года</a:t>
              </a:r>
              <a:endParaRPr lang="en-US" b="1">
                <a:solidFill>
                  <a:schemeClr val="bg1"/>
                </a:solidFill>
                <a:latin typeface="Bahnschrift SemiBold"/>
              </a:endParaRPr>
            </a:p>
          </p:txBody>
        </p:sp>
        <p:grpSp>
          <p:nvGrpSpPr>
            <p:cNvPr id="22" name="Группа 21"/>
            <p:cNvGrpSpPr/>
            <p:nvPr/>
          </p:nvGrpSpPr>
          <p:grpSpPr bwMode="auto">
            <a:xfrm>
              <a:off x="3532522" y="5489332"/>
              <a:ext cx="339420" cy="339420"/>
              <a:chOff x="3877263" y="6223566"/>
              <a:chExt cx="559655" cy="559655"/>
            </a:xfrm>
          </p:grpSpPr>
          <p:sp>
            <p:nvSpPr>
              <p:cNvPr id="16" name="Овал 15"/>
              <p:cNvSpPr/>
              <p:nvPr/>
            </p:nvSpPr>
            <p:spPr bwMode="auto">
              <a:xfrm>
                <a:off x="3877263" y="6223566"/>
                <a:ext cx="559655" cy="559655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>
                  <a:defRPr/>
                </a:pPr>
                <a:endParaRPr lang="ru-RU">
                  <a:latin typeface="Bahnschrift SemiBold"/>
                </a:endParaRPr>
              </a:p>
            </p:txBody>
          </p:sp>
          <p:cxnSp>
            <p:nvCxnSpPr>
              <p:cNvPr id="18" name="Соединительная линия уступом 17"/>
              <p:cNvCxnSpPr>
                <a:cxnSpLocks/>
              </p:cNvCxnSpPr>
              <p:nvPr/>
            </p:nvCxnSpPr>
            <p:spPr bwMode="auto">
              <a:xfrm rot="16199999" flipH="1">
                <a:off x="4147332" y="6345187"/>
                <a:ext cx="180000" cy="180000"/>
              </a:xfrm>
              <a:prstGeom prst="bentConnector3">
                <a:avLst>
                  <a:gd name="adj1" fmla="val 99041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Группа 22"/>
          <p:cNvGrpSpPr/>
          <p:nvPr/>
        </p:nvGrpSpPr>
        <p:grpSpPr bwMode="auto">
          <a:xfrm>
            <a:off x="1552498" y="6140056"/>
            <a:ext cx="1409266" cy="375475"/>
            <a:chOff x="1552498" y="6140056"/>
            <a:chExt cx="1409266" cy="375475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1861784" y="6146198"/>
              <a:ext cx="1099981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>
              <a:defPPr/>
            </a:lstStyle>
            <a:p>
              <a:pPr algn="ctr">
                <a:defRPr/>
              </a:pPr>
              <a:r>
                <a:rPr lang="en-US" b="1">
                  <a:solidFill>
                    <a:schemeClr val="bg1"/>
                  </a:solidFill>
                  <a:latin typeface="Bahnschrift SemiBold"/>
                </a:rPr>
                <a:t>От </a:t>
              </a:r>
              <a:r>
                <a:rPr lang="ru-RU" b="1">
                  <a:solidFill>
                    <a:schemeClr val="bg1"/>
                  </a:solidFill>
                  <a:latin typeface="Bahnschrift SemiBold"/>
                </a:rPr>
                <a:t>1 года</a:t>
              </a:r>
              <a:endParaRPr lang="en-US" b="1">
                <a:solidFill>
                  <a:schemeClr val="bg1"/>
                </a:solidFill>
                <a:latin typeface="Bahnschrift SemiBold"/>
              </a:endParaRPr>
            </a:p>
          </p:txBody>
        </p:sp>
        <p:grpSp>
          <p:nvGrpSpPr>
            <p:cNvPr id="92" name="Группа 91"/>
            <p:cNvGrpSpPr/>
            <p:nvPr/>
          </p:nvGrpSpPr>
          <p:grpSpPr bwMode="auto">
            <a:xfrm>
              <a:off x="1552498" y="6140056"/>
              <a:ext cx="339420" cy="339420"/>
              <a:chOff x="3877263" y="6223566"/>
              <a:chExt cx="559655" cy="559655"/>
            </a:xfrm>
          </p:grpSpPr>
          <p:sp>
            <p:nvSpPr>
              <p:cNvPr id="93" name="Овал 92"/>
              <p:cNvSpPr/>
              <p:nvPr/>
            </p:nvSpPr>
            <p:spPr bwMode="auto">
              <a:xfrm>
                <a:off x="3877263" y="6223566"/>
                <a:ext cx="559655" cy="559655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>
                  <a:defRPr/>
                </a:pPr>
                <a:endParaRPr lang="ru-RU">
                  <a:latin typeface="Bahnschrift SemiBold"/>
                </a:endParaRPr>
              </a:p>
            </p:txBody>
          </p:sp>
          <p:cxnSp>
            <p:nvCxnSpPr>
              <p:cNvPr id="94" name="Соединительная линия уступом 93"/>
              <p:cNvCxnSpPr>
                <a:cxnSpLocks/>
              </p:cNvCxnSpPr>
              <p:nvPr/>
            </p:nvCxnSpPr>
            <p:spPr bwMode="auto">
              <a:xfrm rot="16199999" flipH="1">
                <a:off x="4147332" y="6345187"/>
                <a:ext cx="180000" cy="180000"/>
              </a:xfrm>
              <a:prstGeom prst="bentConnector3">
                <a:avLst>
                  <a:gd name="adj1" fmla="val 99041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Группа 25"/>
          <p:cNvGrpSpPr/>
          <p:nvPr/>
        </p:nvGrpSpPr>
        <p:grpSpPr bwMode="auto">
          <a:xfrm>
            <a:off x="7079855" y="4431080"/>
            <a:ext cx="1414196" cy="375475"/>
            <a:chOff x="7079855" y="4506388"/>
            <a:chExt cx="1414196" cy="375475"/>
          </a:xfrm>
        </p:grpSpPr>
        <p:sp>
          <p:nvSpPr>
            <p:cNvPr id="33" name="Прямоугольник 32"/>
            <p:cNvSpPr/>
            <p:nvPr/>
          </p:nvSpPr>
          <p:spPr bwMode="auto">
            <a:xfrm>
              <a:off x="7474221" y="4512531"/>
              <a:ext cx="101983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>
              <a:defPPr/>
            </a:lstStyle>
            <a:p>
              <a:pPr lvl="0" algn="ctr">
                <a:defRPr/>
              </a:pPr>
              <a:r>
                <a:rPr lang="en-US" b="1">
                  <a:solidFill>
                    <a:schemeClr val="bg1"/>
                  </a:solidFill>
                  <a:latin typeface="Bahnschrift SemiBold"/>
                </a:rPr>
                <a:t>От </a:t>
              </a:r>
              <a:r>
                <a:rPr lang="ru-RU" b="1">
                  <a:solidFill>
                    <a:schemeClr val="bg1"/>
                  </a:solidFill>
                  <a:latin typeface="Bahnschrift SemiBold"/>
                </a:rPr>
                <a:t>3 лет</a:t>
              </a:r>
              <a:endParaRPr/>
            </a:p>
          </p:txBody>
        </p:sp>
        <p:grpSp>
          <p:nvGrpSpPr>
            <p:cNvPr id="95" name="Группа 94"/>
            <p:cNvGrpSpPr/>
            <p:nvPr/>
          </p:nvGrpSpPr>
          <p:grpSpPr bwMode="auto">
            <a:xfrm>
              <a:off x="7079855" y="4506388"/>
              <a:ext cx="339420" cy="339420"/>
              <a:chOff x="3877263" y="6223566"/>
              <a:chExt cx="559655" cy="559655"/>
            </a:xfrm>
          </p:grpSpPr>
          <p:sp>
            <p:nvSpPr>
              <p:cNvPr id="96" name="Овал 95"/>
              <p:cNvSpPr/>
              <p:nvPr/>
            </p:nvSpPr>
            <p:spPr bwMode="auto">
              <a:xfrm>
                <a:off x="3877263" y="6223566"/>
                <a:ext cx="559655" cy="559655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>
                  <a:defRPr/>
                </a:pPr>
                <a:endParaRPr lang="ru-RU">
                  <a:latin typeface="Bahnschrift SemiBold"/>
                </a:endParaRPr>
              </a:p>
            </p:txBody>
          </p:sp>
          <p:cxnSp>
            <p:nvCxnSpPr>
              <p:cNvPr id="97" name="Соединительная линия уступом 96"/>
              <p:cNvCxnSpPr>
                <a:cxnSpLocks/>
              </p:cNvCxnSpPr>
              <p:nvPr/>
            </p:nvCxnSpPr>
            <p:spPr bwMode="auto">
              <a:xfrm rot="16199999" flipH="1">
                <a:off x="4147332" y="6345187"/>
                <a:ext cx="180000" cy="180000"/>
              </a:xfrm>
              <a:prstGeom prst="bentConnector3">
                <a:avLst>
                  <a:gd name="adj1" fmla="val 99041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Группа 26"/>
          <p:cNvGrpSpPr/>
          <p:nvPr/>
        </p:nvGrpSpPr>
        <p:grpSpPr bwMode="auto">
          <a:xfrm>
            <a:off x="8841904" y="3813245"/>
            <a:ext cx="1552402" cy="375475"/>
            <a:chOff x="8841904" y="3747932"/>
            <a:chExt cx="1552402" cy="375475"/>
          </a:xfrm>
        </p:grpSpPr>
        <p:sp>
          <p:nvSpPr>
            <p:cNvPr id="32" name="Прямоугольник 31"/>
            <p:cNvSpPr/>
            <p:nvPr/>
          </p:nvSpPr>
          <p:spPr bwMode="auto">
            <a:xfrm>
              <a:off x="9135627" y="3754075"/>
              <a:ext cx="1258679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>
              <a:defPPr/>
            </a:lstStyle>
            <a:p>
              <a:pPr lvl="0" algn="ctr">
                <a:defRPr/>
              </a:pPr>
              <a:r>
                <a:rPr lang="en-US" b="1">
                  <a:solidFill>
                    <a:schemeClr val="bg1"/>
                  </a:solidFill>
                  <a:latin typeface="Bahnschrift SemiBold"/>
                </a:rPr>
                <a:t>От </a:t>
              </a:r>
              <a:r>
                <a:rPr lang="ru-RU" b="1">
                  <a:solidFill>
                    <a:schemeClr val="bg1"/>
                  </a:solidFill>
                  <a:latin typeface="Bahnschrift SemiBold"/>
                </a:rPr>
                <a:t>4-х лет</a:t>
              </a:r>
              <a:endParaRPr/>
            </a:p>
          </p:txBody>
        </p:sp>
        <p:grpSp>
          <p:nvGrpSpPr>
            <p:cNvPr id="98" name="Группа 97"/>
            <p:cNvGrpSpPr/>
            <p:nvPr/>
          </p:nvGrpSpPr>
          <p:grpSpPr bwMode="auto">
            <a:xfrm>
              <a:off x="8841904" y="3747932"/>
              <a:ext cx="339420" cy="339420"/>
              <a:chOff x="3877263" y="6223566"/>
              <a:chExt cx="559655" cy="559655"/>
            </a:xfrm>
          </p:grpSpPr>
          <p:sp>
            <p:nvSpPr>
              <p:cNvPr id="99" name="Овал 98"/>
              <p:cNvSpPr/>
              <p:nvPr/>
            </p:nvSpPr>
            <p:spPr bwMode="auto">
              <a:xfrm>
                <a:off x="3877263" y="6223566"/>
                <a:ext cx="559655" cy="559655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>
                  <a:defRPr/>
                </a:pPr>
                <a:endParaRPr lang="ru-RU">
                  <a:latin typeface="Bahnschrift SemiBold"/>
                </a:endParaRPr>
              </a:p>
            </p:txBody>
          </p:sp>
          <p:cxnSp>
            <p:nvCxnSpPr>
              <p:cNvPr id="100" name="Соединительная линия уступом 99"/>
              <p:cNvCxnSpPr>
                <a:cxnSpLocks/>
              </p:cNvCxnSpPr>
              <p:nvPr/>
            </p:nvCxnSpPr>
            <p:spPr bwMode="auto">
              <a:xfrm rot="16199999" flipH="1">
                <a:off x="4147332" y="6345187"/>
                <a:ext cx="180000" cy="180000"/>
              </a:xfrm>
              <a:prstGeom prst="bentConnector3">
                <a:avLst>
                  <a:gd name="adj1" fmla="val 99041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Группа 24"/>
          <p:cNvGrpSpPr/>
          <p:nvPr/>
        </p:nvGrpSpPr>
        <p:grpSpPr bwMode="auto">
          <a:xfrm>
            <a:off x="5367965" y="4976731"/>
            <a:ext cx="1446842" cy="375475"/>
            <a:chOff x="5367965" y="4943205"/>
            <a:chExt cx="1446842" cy="375475"/>
          </a:xfrm>
        </p:grpSpPr>
        <p:sp>
          <p:nvSpPr>
            <p:cNvPr id="31" name="Прямоугольник 30"/>
            <p:cNvSpPr/>
            <p:nvPr/>
          </p:nvSpPr>
          <p:spPr bwMode="auto">
            <a:xfrm>
              <a:off x="5798182" y="4949347"/>
              <a:ext cx="1016625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>
              <a:defPPr/>
            </a:lstStyle>
            <a:p>
              <a:pPr algn="ctr">
                <a:defRPr/>
              </a:pPr>
              <a:r>
                <a:rPr lang="en-US" b="1">
                  <a:solidFill>
                    <a:schemeClr val="bg1"/>
                  </a:solidFill>
                  <a:latin typeface="Bahnschrift SemiBold"/>
                </a:rPr>
                <a:t>От </a:t>
              </a:r>
              <a:r>
                <a:rPr lang="ru-RU" b="1">
                  <a:solidFill>
                    <a:schemeClr val="bg1"/>
                  </a:solidFill>
                  <a:latin typeface="Bahnschrift SemiBold"/>
                </a:rPr>
                <a:t>2 лет</a:t>
              </a:r>
              <a:endParaRPr/>
            </a:p>
          </p:txBody>
        </p:sp>
        <p:grpSp>
          <p:nvGrpSpPr>
            <p:cNvPr id="101" name="Группа 100"/>
            <p:cNvGrpSpPr/>
            <p:nvPr/>
          </p:nvGrpSpPr>
          <p:grpSpPr bwMode="auto">
            <a:xfrm>
              <a:off x="5367965" y="4943205"/>
              <a:ext cx="339420" cy="339420"/>
              <a:chOff x="3877263" y="6223566"/>
              <a:chExt cx="559655" cy="559655"/>
            </a:xfrm>
          </p:grpSpPr>
          <p:sp>
            <p:nvSpPr>
              <p:cNvPr id="102" name="Овал 101"/>
              <p:cNvSpPr/>
              <p:nvPr/>
            </p:nvSpPr>
            <p:spPr bwMode="auto">
              <a:xfrm>
                <a:off x="3877263" y="6223566"/>
                <a:ext cx="559655" cy="559655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>
                  <a:defRPr/>
                </a:pPr>
                <a:endParaRPr lang="ru-RU">
                  <a:latin typeface="Bahnschrift SemiBold"/>
                </a:endParaRPr>
              </a:p>
            </p:txBody>
          </p:sp>
          <p:cxnSp>
            <p:nvCxnSpPr>
              <p:cNvPr id="103" name="Соединительная линия уступом 102"/>
              <p:cNvCxnSpPr>
                <a:cxnSpLocks/>
              </p:cNvCxnSpPr>
              <p:nvPr/>
            </p:nvCxnSpPr>
            <p:spPr bwMode="auto">
              <a:xfrm rot="16199999" flipH="1">
                <a:off x="4147332" y="6345187"/>
                <a:ext cx="180000" cy="180000"/>
              </a:xfrm>
              <a:prstGeom prst="bentConnector3">
                <a:avLst>
                  <a:gd name="adj1" fmla="val 99041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6" name="Прямая со стрелкой 35"/>
          <p:cNvCxnSpPr>
            <a:cxnSpLocks/>
          </p:cNvCxnSpPr>
          <p:nvPr/>
        </p:nvCxnSpPr>
        <p:spPr bwMode="auto">
          <a:xfrm flipH="1">
            <a:off x="11753837" y="2530832"/>
            <a:ext cx="0" cy="1485594"/>
          </a:xfrm>
          <a:prstGeom prst="straightConnector1">
            <a:avLst/>
          </a:prstGeom>
          <a:ln w="127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 bwMode="auto">
          <a:xfrm rot="2863413">
            <a:off x="9978343" y="4676088"/>
            <a:ext cx="3060000" cy="306000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93881" y="4583569"/>
            <a:ext cx="1025158" cy="1025158"/>
          </a:xfrm>
          <a:prstGeom prst="rect">
            <a:avLst/>
          </a:prstGeom>
        </p:spPr>
      </p:pic>
      <p:sp>
        <p:nvSpPr>
          <p:cNvPr id="55" name="Скругленный прямоугольник 54"/>
          <p:cNvSpPr/>
          <p:nvPr/>
        </p:nvSpPr>
        <p:spPr bwMode="auto">
          <a:xfrm>
            <a:off x="1505509" y="5694622"/>
            <a:ext cx="1856887" cy="255737"/>
          </a:xfrm>
          <a:prstGeom prst="roundRect">
            <a:avLst>
              <a:gd name="adj" fmla="val 16667"/>
            </a:avLst>
          </a:prstGeom>
          <a:solidFill>
            <a:srgbClr val="E3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200">
                <a:solidFill>
                  <a:prstClr val="black"/>
                </a:solidFill>
                <a:latin typeface="Bahnschrift SemiLight"/>
              </a:rPr>
              <a:t>Инженер</a:t>
            </a:r>
          </a:p>
        </p:txBody>
      </p:sp>
      <p:sp>
        <p:nvSpPr>
          <p:cNvPr id="59" name="Скругленный прямоугольник 58"/>
          <p:cNvSpPr/>
          <p:nvPr/>
        </p:nvSpPr>
        <p:spPr bwMode="auto">
          <a:xfrm>
            <a:off x="3483634" y="5279136"/>
            <a:ext cx="1717243" cy="359206"/>
          </a:xfrm>
          <a:prstGeom prst="roundRect">
            <a:avLst>
              <a:gd name="adj" fmla="val 16667"/>
            </a:avLst>
          </a:prstGeom>
          <a:solidFill>
            <a:srgbClr val="E3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200">
                <a:solidFill>
                  <a:prstClr val="black"/>
                </a:solidFill>
                <a:latin typeface="Bahnschrift SemiLight"/>
              </a:rPr>
              <a:t>Главный специалист ЭТС</a:t>
            </a:r>
          </a:p>
        </p:txBody>
      </p:sp>
      <p:sp>
        <p:nvSpPr>
          <p:cNvPr id="61" name="Скругленный прямоугольник 60"/>
          <p:cNvSpPr/>
          <p:nvPr/>
        </p:nvSpPr>
        <p:spPr bwMode="auto">
          <a:xfrm>
            <a:off x="5311758" y="4457011"/>
            <a:ext cx="1620000" cy="348667"/>
          </a:xfrm>
          <a:prstGeom prst="roundRect">
            <a:avLst>
              <a:gd name="adj" fmla="val 16667"/>
            </a:avLst>
          </a:prstGeom>
          <a:solidFill>
            <a:srgbClr val="E3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200">
                <a:solidFill>
                  <a:prstClr val="black"/>
                </a:solidFill>
                <a:latin typeface="Bahnschrift SemiLight"/>
              </a:rPr>
              <a:t>Заместитель  начальника ЭТС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 bwMode="auto">
          <a:xfrm>
            <a:off x="649025" y="454596"/>
            <a:ext cx="10210057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80000"/>
              </a:lnSpc>
              <a:defRPr/>
            </a:pPr>
            <a:r>
              <a:rPr lang="ru-RU" sz="4000" b="1">
                <a:solidFill>
                  <a:srgbClr val="1080C5"/>
                </a:solidFill>
                <a:latin typeface="Bahnschrift SemiBold"/>
              </a:rPr>
              <a:t>Путь от машиниста-обходчика </a:t>
            </a:r>
          </a:p>
          <a:p>
            <a:pPr>
              <a:lnSpc>
                <a:spcPct val="80000"/>
              </a:lnSpc>
              <a:defRPr/>
            </a:pPr>
            <a:r>
              <a:rPr lang="ru-RU" sz="4000" b="1">
                <a:solidFill>
                  <a:srgbClr val="1080C5"/>
                </a:solidFill>
                <a:latin typeface="Bahnschrift SemiBold"/>
              </a:rPr>
              <a:t>до заместителя главного инженера</a:t>
            </a:r>
            <a:endParaRPr lang="ru-RU" sz="4000">
              <a:solidFill>
                <a:srgbClr val="1080C5"/>
              </a:solidFill>
              <a:latin typeface="Bahnschrift SemiBold"/>
            </a:endParaRPr>
          </a:p>
        </p:txBody>
      </p:sp>
      <p:sp>
        <p:nvSpPr>
          <p:cNvPr id="79" name="Полилиния 78"/>
          <p:cNvSpPr/>
          <p:nvPr/>
        </p:nvSpPr>
        <p:spPr bwMode="auto">
          <a:xfrm rot="2808666">
            <a:off x="-904267" y="3370232"/>
            <a:ext cx="1903982" cy="1856410"/>
          </a:xfrm>
          <a:custGeom>
            <a:avLst/>
            <a:gdLst>
              <a:gd name="connsiteX0" fmla="*/ 18654 w 1360246"/>
              <a:gd name="connsiteY0" fmla="*/ 68853 h 1326260"/>
              <a:gd name="connsiteX1" fmla="*/ 184880 w 1360246"/>
              <a:gd name="connsiteY1" fmla="*/ 0 h 1326260"/>
              <a:gd name="connsiteX2" fmla="*/ 1125167 w 1360246"/>
              <a:gd name="connsiteY2" fmla="*/ 0 h 1326260"/>
              <a:gd name="connsiteX3" fmla="*/ 1360246 w 1360246"/>
              <a:gd name="connsiteY3" fmla="*/ 235079 h 1326260"/>
              <a:gd name="connsiteX4" fmla="*/ 1360246 w 1360246"/>
              <a:gd name="connsiteY4" fmla="*/ 1187701 h 1326260"/>
              <a:gd name="connsiteX5" fmla="*/ 1341772 w 1360246"/>
              <a:gd name="connsiteY5" fmla="*/ 1279204 h 1326260"/>
              <a:gd name="connsiteX6" fmla="*/ 1310047 w 1360246"/>
              <a:gd name="connsiteY6" fmla="*/ 1326260 h 1326260"/>
              <a:gd name="connsiteX7" fmla="*/ 0 w 1360246"/>
              <a:gd name="connsiteY7" fmla="*/ 96521 h 132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0246" h="1326260" extrusionOk="0">
                <a:moveTo>
                  <a:pt x="18654" y="68853"/>
                </a:moveTo>
                <a:cubicBezTo>
                  <a:pt x="61195" y="26312"/>
                  <a:pt x="119964" y="0"/>
                  <a:pt x="184880" y="0"/>
                </a:cubicBezTo>
                <a:lnTo>
                  <a:pt x="1125167" y="0"/>
                </a:lnTo>
                <a:cubicBezTo>
                  <a:pt x="1254998" y="0"/>
                  <a:pt x="1360246" y="105248"/>
                  <a:pt x="1360246" y="235079"/>
                </a:cubicBezTo>
                <a:lnTo>
                  <a:pt x="1360246" y="1187701"/>
                </a:lnTo>
                <a:cubicBezTo>
                  <a:pt x="1360246" y="1220159"/>
                  <a:pt x="1353668" y="1251080"/>
                  <a:pt x="1341772" y="1279204"/>
                </a:cubicBezTo>
                <a:lnTo>
                  <a:pt x="1310047" y="1326260"/>
                </a:lnTo>
                <a:lnTo>
                  <a:pt x="0" y="96521"/>
                </a:lnTo>
                <a:close/>
              </a:path>
            </a:pathLst>
          </a:custGeom>
          <a:solidFill>
            <a:srgbClr val="77C5F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grpSp>
        <p:nvGrpSpPr>
          <p:cNvPr id="80" name="Group 38"/>
          <p:cNvGrpSpPr/>
          <p:nvPr/>
        </p:nvGrpSpPr>
        <p:grpSpPr bwMode="auto">
          <a:xfrm>
            <a:off x="815909" y="2339042"/>
            <a:ext cx="3650654" cy="642938"/>
            <a:chOff x="105" y="771"/>
            <a:chExt cx="814" cy="405"/>
          </a:xfrm>
        </p:grpSpPr>
        <p:sp>
          <p:nvSpPr>
            <p:cNvPr id="81" name="Legend1"/>
            <p:cNvSpPr>
              <a:spLocks noChangeArrowheads="1"/>
            </p:cNvSpPr>
            <p:nvPr/>
          </p:nvSpPr>
          <p:spPr bwMode="auto">
            <a:xfrm>
              <a:off x="180" y="780"/>
              <a:ext cx="739" cy="1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>
              <a:defPPr/>
            </a:lstStyle>
            <a:p>
              <a:pPr>
                <a:lnSpc>
                  <a:spcPct val="80000"/>
                </a:lnSpc>
                <a:defRPr/>
              </a:pPr>
              <a:r>
                <a:rPr lang="ru-RU" sz="1400">
                  <a:latin typeface="Bahnschrift SemiLight"/>
                </a:rPr>
                <a:t>Управление оперативной эксплуатации</a:t>
              </a:r>
              <a:endParaRPr lang="en-US" sz="1400">
                <a:latin typeface="Bahnschrift SemiLight"/>
              </a:endParaRPr>
            </a:p>
          </p:txBody>
        </p:sp>
        <p:sp>
          <p:nvSpPr>
            <p:cNvPr id="82" name="LegendRectangle1"/>
            <p:cNvSpPr>
              <a:spLocks noChangeArrowheads="1"/>
            </p:cNvSpPr>
            <p:nvPr/>
          </p:nvSpPr>
          <p:spPr bwMode="auto">
            <a:xfrm>
              <a:off x="105" y="771"/>
              <a:ext cx="40" cy="113"/>
            </a:xfrm>
            <a:prstGeom prst="roundRect">
              <a:avLst>
                <a:gd name="adj" fmla="val 16667"/>
              </a:avLst>
            </a:prstGeom>
            <a:solidFill>
              <a:srgbClr val="ADDCF9"/>
            </a:solidFill>
            <a:ln w="9525">
              <a:noFill/>
              <a:miter lim="800000"/>
            </a:ln>
          </p:spPr>
          <p:txBody>
            <a:bodyPr wrap="none" anchor="ctr"/>
            <a:lstStyle>
              <a:defPPr/>
            </a:lstStyle>
            <a:p>
              <a:pPr>
                <a:defRPr/>
              </a:pPr>
              <a:endParaRPr lang="en-US">
                <a:solidFill>
                  <a:srgbClr val="FFFFFF"/>
                </a:solidFill>
                <a:latin typeface="Bahnschrift SemiLight"/>
              </a:endParaRPr>
            </a:p>
          </p:txBody>
        </p:sp>
        <p:sp>
          <p:nvSpPr>
            <p:cNvPr id="83" name="Legend2"/>
            <p:cNvSpPr>
              <a:spLocks noChangeArrowheads="1"/>
            </p:cNvSpPr>
            <p:nvPr/>
          </p:nvSpPr>
          <p:spPr bwMode="auto">
            <a:xfrm>
              <a:off x="180" y="1040"/>
              <a:ext cx="445" cy="1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>
              <a:defPPr/>
            </a:lstStyle>
            <a:p>
              <a:pPr>
                <a:defRPr/>
              </a:pPr>
              <a:r>
                <a:rPr lang="ru-RU" sz="1400">
                  <a:latin typeface="Bahnschrift SemiLight"/>
                </a:rPr>
                <a:t>Управление технологий</a:t>
              </a:r>
              <a:endParaRPr lang="en-US" sz="1400">
                <a:latin typeface="Bahnschrift SemiLight"/>
              </a:endParaRPr>
            </a:p>
          </p:txBody>
        </p:sp>
        <p:sp>
          <p:nvSpPr>
            <p:cNvPr id="84" name="LegendRectangle2"/>
            <p:cNvSpPr>
              <a:spLocks noChangeArrowheads="1"/>
            </p:cNvSpPr>
            <p:nvPr/>
          </p:nvSpPr>
          <p:spPr bwMode="auto">
            <a:xfrm>
              <a:off x="105" y="1049"/>
              <a:ext cx="40" cy="113"/>
            </a:xfrm>
            <a:prstGeom prst="roundRect">
              <a:avLst>
                <a:gd name="adj" fmla="val 16667"/>
              </a:avLst>
            </a:prstGeom>
            <a:solidFill>
              <a:srgbClr val="E3F3FD"/>
            </a:solidFill>
            <a:ln w="9525">
              <a:noFill/>
              <a:miter lim="800000"/>
            </a:ln>
          </p:spPr>
          <p:txBody>
            <a:bodyPr wrap="none" anchor="ctr"/>
            <a:lstStyle>
              <a:defPPr/>
            </a:lstStyle>
            <a:p>
              <a:pPr>
                <a:defRPr/>
              </a:pPr>
              <a:endParaRPr lang="en-US">
                <a:solidFill>
                  <a:srgbClr val="FFFFFF"/>
                </a:solidFill>
                <a:latin typeface="Bahnschrift SemiLight"/>
              </a:endParaRPr>
            </a:p>
          </p:txBody>
        </p:sp>
      </p:grp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4155163" y="6411484"/>
            <a:ext cx="6889750" cy="528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>
            <a:defPPr/>
          </a:lstStyle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>
                <a:solidFill>
                  <a:srgbClr val="FFFFFF"/>
                </a:solidFill>
                <a:latin typeface="Bahnschrift SemiLight"/>
                <a:cs typeface="Arial"/>
              </a:rPr>
              <a:t>Зарплата на начальных позициях составляет примерно 43 000 руб. </a:t>
            </a:r>
            <a:endParaRPr lang="en-US" sz="1700" b="1">
              <a:solidFill>
                <a:srgbClr val="FFFFFF"/>
              </a:solidFill>
              <a:latin typeface="Bahnschrift SemiLight"/>
              <a:cs typeface="Arial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438859" y="5084596"/>
            <a:ext cx="2438404" cy="2063307"/>
          </a:xfrm>
          <a:prstGeom prst="roundRect">
            <a:avLst>
              <a:gd name="adj" fmla="val 16667"/>
            </a:avLst>
          </a:prstGeom>
          <a:solidFill>
            <a:srgbClr val="77C5F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 bwMode="auto">
          <a:xfrm>
            <a:off x="3428858" y="4396827"/>
            <a:ext cx="2205722" cy="2751076"/>
          </a:xfrm>
          <a:prstGeom prst="roundRect">
            <a:avLst>
              <a:gd name="adj" fmla="val 16667"/>
            </a:avLst>
          </a:prstGeom>
          <a:solidFill>
            <a:srgbClr val="48B1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5268308" y="3709057"/>
            <a:ext cx="2124000" cy="3438846"/>
          </a:xfrm>
          <a:prstGeom prst="roundRect">
            <a:avLst>
              <a:gd name="adj" fmla="val 16667"/>
            </a:avLst>
          </a:prstGeom>
          <a:solidFill>
            <a:srgbClr val="34A8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 bwMode="auto">
          <a:xfrm>
            <a:off x="6981894" y="3021288"/>
            <a:ext cx="2124000" cy="4126615"/>
          </a:xfrm>
          <a:prstGeom prst="roundRect">
            <a:avLst>
              <a:gd name="adj" fmla="val 16667"/>
            </a:avLst>
          </a:prstGeom>
          <a:solidFill>
            <a:srgbClr val="1194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 bwMode="auto">
          <a:xfrm>
            <a:off x="8735082" y="1989635"/>
            <a:ext cx="2124000" cy="5158268"/>
          </a:xfrm>
          <a:prstGeom prst="roundRect">
            <a:avLst>
              <a:gd name="adj" fmla="val 16667"/>
            </a:avLst>
          </a:prstGeom>
          <a:solidFill>
            <a:srgbClr val="0F80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 bwMode="auto">
          <a:xfrm>
            <a:off x="10500127" y="1301866"/>
            <a:ext cx="2124000" cy="5846037"/>
          </a:xfrm>
          <a:prstGeom prst="roundRect">
            <a:avLst>
              <a:gd name="adj" fmla="val 16667"/>
            </a:avLst>
          </a:prstGeom>
          <a:solidFill>
            <a:srgbClr val="0E74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 bwMode="auto">
          <a:xfrm>
            <a:off x="1498092" y="5375978"/>
            <a:ext cx="1871532" cy="609002"/>
          </a:xfrm>
          <a:prstGeom prst="roundRect">
            <a:avLst>
              <a:gd name="adj" fmla="val 16667"/>
            </a:avLst>
          </a:prstGeom>
          <a:solidFill>
            <a:srgbClr val="AD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200">
                <a:solidFill>
                  <a:schemeClr val="tx1"/>
                </a:solidFill>
                <a:latin typeface="Bahnschrift SemiLight"/>
              </a:rPr>
              <a:t>Машинист-обходчик котельно-турбинного оборудования</a:t>
            </a:r>
            <a:endParaRPr/>
          </a:p>
        </p:txBody>
      </p:sp>
      <p:sp>
        <p:nvSpPr>
          <p:cNvPr id="64" name="Скругленный прямоугольник 63"/>
          <p:cNvSpPr/>
          <p:nvPr/>
        </p:nvSpPr>
        <p:spPr bwMode="auto">
          <a:xfrm>
            <a:off x="3472302" y="4765952"/>
            <a:ext cx="1752275" cy="610026"/>
          </a:xfrm>
          <a:prstGeom prst="roundRect">
            <a:avLst>
              <a:gd name="adj" fmla="val 16667"/>
            </a:avLst>
          </a:prstGeom>
          <a:solidFill>
            <a:srgbClr val="AD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200">
                <a:solidFill>
                  <a:schemeClr val="tx1"/>
                </a:solidFill>
                <a:latin typeface="Bahnschrift SemiLight"/>
              </a:rPr>
              <a:t>Старший машинист котельного оборудования</a:t>
            </a:r>
            <a:endParaRPr/>
          </a:p>
        </p:txBody>
      </p:sp>
      <p:sp>
        <p:nvSpPr>
          <p:cNvPr id="65" name="Скругленный прямоугольник 64"/>
          <p:cNvSpPr/>
          <p:nvPr/>
        </p:nvSpPr>
        <p:spPr bwMode="auto">
          <a:xfrm>
            <a:off x="5311758" y="4016426"/>
            <a:ext cx="1626686" cy="782978"/>
          </a:xfrm>
          <a:prstGeom prst="roundRect">
            <a:avLst>
              <a:gd name="adj" fmla="val 16667"/>
            </a:avLst>
          </a:prstGeom>
          <a:solidFill>
            <a:srgbClr val="AD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200">
                <a:solidFill>
                  <a:schemeClr val="tx1"/>
                </a:solidFill>
                <a:latin typeface="Bahnschrift SemiLight"/>
              </a:rPr>
              <a:t>Машинист блочной системы управления агрегатами</a:t>
            </a:r>
            <a:endParaRPr/>
          </a:p>
        </p:txBody>
      </p:sp>
      <p:sp>
        <p:nvSpPr>
          <p:cNvPr id="69" name="Скругленный прямоугольник 68"/>
          <p:cNvSpPr/>
          <p:nvPr/>
        </p:nvSpPr>
        <p:spPr bwMode="auto">
          <a:xfrm>
            <a:off x="8802850" y="2507024"/>
            <a:ext cx="1656209" cy="437827"/>
          </a:xfrm>
          <a:prstGeom prst="roundRect">
            <a:avLst>
              <a:gd name="adj" fmla="val 16667"/>
            </a:avLst>
          </a:prstGeom>
          <a:solidFill>
            <a:srgbClr val="AD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200">
                <a:solidFill>
                  <a:schemeClr val="tx1"/>
                </a:solidFill>
                <a:latin typeface="Bahnschrift SemiLight"/>
              </a:rPr>
              <a:t>Начальник смены станции</a:t>
            </a:r>
            <a:endParaRPr/>
          </a:p>
        </p:txBody>
      </p:sp>
      <p:sp>
        <p:nvSpPr>
          <p:cNvPr id="71" name="Скругленный прямоугольник 70"/>
          <p:cNvSpPr/>
          <p:nvPr/>
        </p:nvSpPr>
        <p:spPr bwMode="auto">
          <a:xfrm>
            <a:off x="8802850" y="3019273"/>
            <a:ext cx="1656210" cy="588515"/>
          </a:xfrm>
          <a:prstGeom prst="roundRect">
            <a:avLst>
              <a:gd name="adj" fmla="val 16667"/>
            </a:avLst>
          </a:prstGeom>
          <a:solidFill>
            <a:srgbClr val="E3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200">
                <a:solidFill>
                  <a:prstClr val="black"/>
                </a:solidFill>
                <a:latin typeface="Bahnschrift SemiLight"/>
              </a:rPr>
              <a:t>Начальник теплотехнической службы</a:t>
            </a:r>
            <a:endParaRPr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2"/>
          <a:srcRect t="5210"/>
          <a:stretch/>
        </p:blipFill>
        <p:spPr bwMode="auto">
          <a:xfrm>
            <a:off x="-1" y="6223566"/>
            <a:ext cx="1422919" cy="634434"/>
          </a:xfrm>
          <a:custGeom>
            <a:avLst/>
            <a:gdLst>
              <a:gd name="connsiteX0" fmla="*/ 0 w 1691840"/>
              <a:gd name="connsiteY0" fmla="*/ 0 h 754337"/>
              <a:gd name="connsiteX1" fmla="*/ 1691840 w 1691840"/>
              <a:gd name="connsiteY1" fmla="*/ 0 h 754337"/>
              <a:gd name="connsiteX2" fmla="*/ 1691840 w 1691840"/>
              <a:gd name="connsiteY2" fmla="*/ 754337 h 754337"/>
              <a:gd name="connsiteX3" fmla="*/ 0 w 1691840"/>
              <a:gd name="connsiteY3" fmla="*/ 754337 h 75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1840" h="754337" extrusionOk="0">
                <a:moveTo>
                  <a:pt x="0" y="0"/>
                </a:moveTo>
                <a:lnTo>
                  <a:pt x="1691840" y="0"/>
                </a:lnTo>
                <a:lnTo>
                  <a:pt x="1691840" y="754337"/>
                </a:lnTo>
                <a:lnTo>
                  <a:pt x="0" y="754337"/>
                </a:lnTo>
                <a:close/>
              </a:path>
            </a:pathLst>
          </a:custGeom>
        </p:spPr>
      </p:pic>
      <p:sp>
        <p:nvSpPr>
          <p:cNvPr id="57" name="Скругленный прямоугольник 56"/>
          <p:cNvSpPr/>
          <p:nvPr/>
        </p:nvSpPr>
        <p:spPr bwMode="auto">
          <a:xfrm rot="2863413">
            <a:off x="9888343" y="4586088"/>
            <a:ext cx="3240000" cy="3240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60" name="Прямоугольник 59"/>
          <p:cNvSpPr/>
          <p:nvPr/>
        </p:nvSpPr>
        <p:spPr bwMode="auto">
          <a:xfrm>
            <a:off x="9930206" y="5658976"/>
            <a:ext cx="2212302" cy="95622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80000"/>
              </a:lnSpc>
              <a:defRPr/>
            </a:pPr>
            <a:r>
              <a:rPr lang="ru-RU" sz="1400" b="1">
                <a:solidFill>
                  <a:schemeClr val="bg1"/>
                </a:solidFill>
                <a:latin typeface="Bahnschrift SemiBold"/>
              </a:rPr>
              <a:t>Продолжение карьеры Главным инженером, Директором станции или в Генеральной Дирекции</a:t>
            </a:r>
            <a:endParaRPr lang="en-US" sz="1400" b="1">
              <a:solidFill>
                <a:schemeClr val="bg1"/>
              </a:solidFill>
              <a:latin typeface="Bahnschrift SemiBold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 bwMode="auto">
          <a:xfrm>
            <a:off x="10573726" y="1674084"/>
            <a:ext cx="1548000" cy="862340"/>
          </a:xfrm>
          <a:prstGeom prst="roundRect">
            <a:avLst>
              <a:gd name="adj" fmla="val 16667"/>
            </a:avLst>
          </a:prstGeom>
          <a:solidFill>
            <a:srgbClr val="E3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200">
                <a:solidFill>
                  <a:prstClr val="black"/>
                </a:solidFill>
                <a:latin typeface="Bahnschrift SemiLight"/>
              </a:rPr>
              <a:t>Заместитель главного инженера станции</a:t>
            </a:r>
            <a:endParaRPr/>
          </a:p>
        </p:txBody>
      </p:sp>
      <p:sp>
        <p:nvSpPr>
          <p:cNvPr id="67" name="Скругленный прямоугольник 66"/>
          <p:cNvSpPr/>
          <p:nvPr/>
        </p:nvSpPr>
        <p:spPr bwMode="auto">
          <a:xfrm>
            <a:off x="7057324" y="3995688"/>
            <a:ext cx="1620000" cy="245775"/>
          </a:xfrm>
          <a:prstGeom prst="roundRect">
            <a:avLst>
              <a:gd name="adj" fmla="val 16667"/>
            </a:avLst>
          </a:prstGeom>
          <a:solidFill>
            <a:srgbClr val="E3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200">
                <a:solidFill>
                  <a:prstClr val="black"/>
                </a:solidFill>
                <a:latin typeface="Bahnschrift SemiLight"/>
              </a:rPr>
              <a:t>Ведущий инженер</a:t>
            </a:r>
            <a:endParaRPr/>
          </a:p>
        </p:txBody>
      </p:sp>
      <p:sp>
        <p:nvSpPr>
          <p:cNvPr id="66" name="Скругленный прямоугольник 65"/>
          <p:cNvSpPr/>
          <p:nvPr/>
        </p:nvSpPr>
        <p:spPr bwMode="auto">
          <a:xfrm>
            <a:off x="7061491" y="3307091"/>
            <a:ext cx="1620000" cy="601391"/>
          </a:xfrm>
          <a:prstGeom prst="roundRect">
            <a:avLst>
              <a:gd name="adj" fmla="val 16667"/>
            </a:avLst>
          </a:prstGeom>
          <a:solidFill>
            <a:srgbClr val="AD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200">
                <a:solidFill>
                  <a:schemeClr val="tx1"/>
                </a:solidFill>
                <a:latin typeface="Bahnschrift SemiLight"/>
              </a:rPr>
              <a:t>Начальник смены котлотурбинного цеха</a:t>
            </a:r>
            <a:endParaRPr/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3532522" y="5524912"/>
            <a:ext cx="1461236" cy="375475"/>
            <a:chOff x="3532522" y="5489332"/>
            <a:chExt cx="1461236" cy="375475"/>
          </a:xfrm>
        </p:grpSpPr>
        <p:sp>
          <p:nvSpPr>
            <p:cNvPr id="30" name="Прямоугольник 29"/>
            <p:cNvSpPr/>
            <p:nvPr/>
          </p:nvSpPr>
          <p:spPr bwMode="auto">
            <a:xfrm>
              <a:off x="3875951" y="5495475"/>
              <a:ext cx="1117807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>
              <a:defPPr/>
            </a:lstStyle>
            <a:p>
              <a:pPr lvl="0" algn="ctr">
                <a:defRPr/>
              </a:pPr>
              <a:r>
                <a:rPr lang="en-US" b="1">
                  <a:solidFill>
                    <a:schemeClr val="bg1"/>
                  </a:solidFill>
                  <a:latin typeface="Bahnschrift SemiBold"/>
                </a:rPr>
                <a:t>От</a:t>
              </a:r>
              <a:r>
                <a:rPr lang="ru-RU" b="1">
                  <a:solidFill>
                    <a:schemeClr val="bg1"/>
                  </a:solidFill>
                  <a:latin typeface="Bahnschrift SemiBold"/>
                </a:rPr>
                <a:t> 1 года</a:t>
              </a:r>
              <a:endParaRPr lang="en-US" b="1">
                <a:solidFill>
                  <a:schemeClr val="bg1"/>
                </a:solidFill>
                <a:latin typeface="Bahnschrift SemiBold"/>
              </a:endParaRPr>
            </a:p>
          </p:txBody>
        </p:sp>
        <p:grpSp>
          <p:nvGrpSpPr>
            <p:cNvPr id="22" name="Группа 21"/>
            <p:cNvGrpSpPr/>
            <p:nvPr/>
          </p:nvGrpSpPr>
          <p:grpSpPr bwMode="auto">
            <a:xfrm>
              <a:off x="3532522" y="5489332"/>
              <a:ext cx="339420" cy="339420"/>
              <a:chOff x="3877263" y="6223566"/>
              <a:chExt cx="559655" cy="559655"/>
            </a:xfrm>
          </p:grpSpPr>
          <p:sp>
            <p:nvSpPr>
              <p:cNvPr id="16" name="Овал 15"/>
              <p:cNvSpPr/>
              <p:nvPr/>
            </p:nvSpPr>
            <p:spPr bwMode="auto">
              <a:xfrm>
                <a:off x="3877263" y="6223566"/>
                <a:ext cx="559655" cy="559655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>
                  <a:defRPr/>
                </a:pPr>
                <a:endParaRPr lang="ru-RU">
                  <a:latin typeface="Bahnschrift SemiBold"/>
                </a:endParaRPr>
              </a:p>
            </p:txBody>
          </p:sp>
          <p:cxnSp>
            <p:nvCxnSpPr>
              <p:cNvPr id="18" name="Соединительная линия уступом 17"/>
              <p:cNvCxnSpPr>
                <a:cxnSpLocks/>
              </p:cNvCxnSpPr>
              <p:nvPr/>
            </p:nvCxnSpPr>
            <p:spPr bwMode="auto">
              <a:xfrm rot="16199999" flipH="1">
                <a:off x="4147332" y="6345187"/>
                <a:ext cx="180000" cy="180000"/>
              </a:xfrm>
              <a:prstGeom prst="bentConnector3">
                <a:avLst>
                  <a:gd name="adj1" fmla="val 99041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Группа 22"/>
          <p:cNvGrpSpPr/>
          <p:nvPr/>
        </p:nvGrpSpPr>
        <p:grpSpPr bwMode="auto">
          <a:xfrm>
            <a:off x="1552498" y="6140056"/>
            <a:ext cx="1414073" cy="375475"/>
            <a:chOff x="1552498" y="6140056"/>
            <a:chExt cx="1414073" cy="375475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1856973" y="6146198"/>
              <a:ext cx="1109599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>
              <a:defPPr/>
            </a:lstStyle>
            <a:p>
              <a:pPr algn="ctr">
                <a:defRPr/>
              </a:pPr>
              <a:r>
                <a:rPr lang="en-US" b="1">
                  <a:solidFill>
                    <a:schemeClr val="bg1"/>
                  </a:solidFill>
                  <a:latin typeface="Bahnschrift SemiBold"/>
                </a:rPr>
                <a:t>От 6 мес</a:t>
              </a:r>
              <a:r>
                <a:rPr lang="ru-RU" b="1">
                  <a:solidFill>
                    <a:schemeClr val="bg1"/>
                  </a:solidFill>
                  <a:latin typeface="Bahnschrift SemiBold"/>
                </a:rPr>
                <a:t>.</a:t>
              </a:r>
              <a:endParaRPr lang="en-US" b="1">
                <a:solidFill>
                  <a:schemeClr val="bg1"/>
                </a:solidFill>
                <a:latin typeface="Bahnschrift SemiBold"/>
              </a:endParaRPr>
            </a:p>
          </p:txBody>
        </p:sp>
        <p:grpSp>
          <p:nvGrpSpPr>
            <p:cNvPr id="92" name="Группа 91"/>
            <p:cNvGrpSpPr/>
            <p:nvPr/>
          </p:nvGrpSpPr>
          <p:grpSpPr bwMode="auto">
            <a:xfrm>
              <a:off x="1552498" y="6140056"/>
              <a:ext cx="339420" cy="339420"/>
              <a:chOff x="3877263" y="6223566"/>
              <a:chExt cx="559655" cy="559655"/>
            </a:xfrm>
          </p:grpSpPr>
          <p:sp>
            <p:nvSpPr>
              <p:cNvPr id="93" name="Овал 92"/>
              <p:cNvSpPr/>
              <p:nvPr/>
            </p:nvSpPr>
            <p:spPr bwMode="auto">
              <a:xfrm>
                <a:off x="3877263" y="6223566"/>
                <a:ext cx="559655" cy="559655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>
                  <a:defRPr/>
                </a:pPr>
                <a:endParaRPr lang="ru-RU">
                  <a:latin typeface="Bahnschrift SemiBold"/>
                </a:endParaRPr>
              </a:p>
            </p:txBody>
          </p:sp>
          <p:cxnSp>
            <p:nvCxnSpPr>
              <p:cNvPr id="94" name="Соединительная линия уступом 93"/>
              <p:cNvCxnSpPr>
                <a:cxnSpLocks/>
              </p:cNvCxnSpPr>
              <p:nvPr/>
            </p:nvCxnSpPr>
            <p:spPr bwMode="auto">
              <a:xfrm rot="16199999" flipH="1">
                <a:off x="4147332" y="6345187"/>
                <a:ext cx="180000" cy="180000"/>
              </a:xfrm>
              <a:prstGeom prst="bentConnector3">
                <a:avLst>
                  <a:gd name="adj1" fmla="val 99041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Группа 25"/>
          <p:cNvGrpSpPr/>
          <p:nvPr/>
        </p:nvGrpSpPr>
        <p:grpSpPr bwMode="auto">
          <a:xfrm>
            <a:off x="7079855" y="4431080"/>
            <a:ext cx="1533621" cy="375475"/>
            <a:chOff x="7079855" y="4506388"/>
            <a:chExt cx="1533621" cy="375475"/>
          </a:xfrm>
        </p:grpSpPr>
        <p:sp>
          <p:nvSpPr>
            <p:cNvPr id="33" name="Прямоугольник 32"/>
            <p:cNvSpPr/>
            <p:nvPr/>
          </p:nvSpPr>
          <p:spPr bwMode="auto">
            <a:xfrm>
              <a:off x="7354797" y="4512531"/>
              <a:ext cx="1258679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>
              <a:defPPr/>
            </a:lstStyle>
            <a:p>
              <a:pPr lvl="0" algn="ctr">
                <a:defRPr/>
              </a:pPr>
              <a:r>
                <a:rPr lang="en-US" b="1">
                  <a:solidFill>
                    <a:schemeClr val="bg1"/>
                  </a:solidFill>
                  <a:latin typeface="Bahnschrift SemiBold"/>
                </a:rPr>
                <a:t>От </a:t>
              </a:r>
              <a:r>
                <a:rPr lang="ru-RU" b="1">
                  <a:solidFill>
                    <a:schemeClr val="bg1"/>
                  </a:solidFill>
                  <a:latin typeface="Bahnschrift SemiBold"/>
                </a:rPr>
                <a:t>4-х лет</a:t>
              </a:r>
              <a:endParaRPr/>
            </a:p>
          </p:txBody>
        </p:sp>
        <p:grpSp>
          <p:nvGrpSpPr>
            <p:cNvPr id="95" name="Группа 94"/>
            <p:cNvGrpSpPr/>
            <p:nvPr/>
          </p:nvGrpSpPr>
          <p:grpSpPr bwMode="auto">
            <a:xfrm>
              <a:off x="7079855" y="4506388"/>
              <a:ext cx="339420" cy="339420"/>
              <a:chOff x="3877263" y="6223566"/>
              <a:chExt cx="559655" cy="559655"/>
            </a:xfrm>
          </p:grpSpPr>
          <p:sp>
            <p:nvSpPr>
              <p:cNvPr id="96" name="Овал 95"/>
              <p:cNvSpPr/>
              <p:nvPr/>
            </p:nvSpPr>
            <p:spPr bwMode="auto">
              <a:xfrm>
                <a:off x="3877263" y="6223566"/>
                <a:ext cx="559655" cy="559655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>
                  <a:defRPr/>
                </a:pPr>
                <a:endParaRPr lang="ru-RU">
                  <a:latin typeface="Bahnschrift SemiBold"/>
                </a:endParaRPr>
              </a:p>
            </p:txBody>
          </p:sp>
          <p:cxnSp>
            <p:nvCxnSpPr>
              <p:cNvPr id="97" name="Соединительная линия уступом 96"/>
              <p:cNvCxnSpPr>
                <a:cxnSpLocks/>
              </p:cNvCxnSpPr>
              <p:nvPr/>
            </p:nvCxnSpPr>
            <p:spPr bwMode="auto">
              <a:xfrm rot="16199999" flipH="1">
                <a:off x="4147332" y="6345187"/>
                <a:ext cx="180000" cy="180000"/>
              </a:xfrm>
              <a:prstGeom prst="bentConnector3">
                <a:avLst>
                  <a:gd name="adj1" fmla="val 99041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Группа 26"/>
          <p:cNvGrpSpPr/>
          <p:nvPr/>
        </p:nvGrpSpPr>
        <p:grpSpPr bwMode="auto">
          <a:xfrm>
            <a:off x="8841904" y="3813245"/>
            <a:ext cx="1552402" cy="375475"/>
            <a:chOff x="8841904" y="3747932"/>
            <a:chExt cx="1552402" cy="375475"/>
          </a:xfrm>
        </p:grpSpPr>
        <p:sp>
          <p:nvSpPr>
            <p:cNvPr id="32" name="Прямоугольник 31"/>
            <p:cNvSpPr/>
            <p:nvPr/>
          </p:nvSpPr>
          <p:spPr bwMode="auto">
            <a:xfrm>
              <a:off x="9135627" y="3754075"/>
              <a:ext cx="1258679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>
              <a:defPPr/>
            </a:lstStyle>
            <a:p>
              <a:pPr lvl="0" algn="ctr">
                <a:defRPr/>
              </a:pPr>
              <a:r>
                <a:rPr lang="en-US" b="1">
                  <a:solidFill>
                    <a:schemeClr val="bg1"/>
                  </a:solidFill>
                  <a:latin typeface="Bahnschrift SemiBold"/>
                </a:rPr>
                <a:t>От </a:t>
              </a:r>
              <a:r>
                <a:rPr lang="ru-RU" b="1">
                  <a:solidFill>
                    <a:schemeClr val="bg1"/>
                  </a:solidFill>
                  <a:latin typeface="Bahnschrift SemiBold"/>
                </a:rPr>
                <a:t>4-х лет</a:t>
              </a:r>
              <a:endParaRPr/>
            </a:p>
          </p:txBody>
        </p:sp>
        <p:grpSp>
          <p:nvGrpSpPr>
            <p:cNvPr id="98" name="Группа 97"/>
            <p:cNvGrpSpPr/>
            <p:nvPr/>
          </p:nvGrpSpPr>
          <p:grpSpPr bwMode="auto">
            <a:xfrm>
              <a:off x="8841904" y="3747932"/>
              <a:ext cx="339420" cy="339420"/>
              <a:chOff x="3877263" y="6223566"/>
              <a:chExt cx="559655" cy="559655"/>
            </a:xfrm>
          </p:grpSpPr>
          <p:sp>
            <p:nvSpPr>
              <p:cNvPr id="99" name="Овал 98"/>
              <p:cNvSpPr/>
              <p:nvPr/>
            </p:nvSpPr>
            <p:spPr bwMode="auto">
              <a:xfrm>
                <a:off x="3877263" y="6223566"/>
                <a:ext cx="559655" cy="559655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>
                  <a:defRPr/>
                </a:pPr>
                <a:endParaRPr lang="ru-RU">
                  <a:latin typeface="Bahnschrift SemiBold"/>
                </a:endParaRPr>
              </a:p>
            </p:txBody>
          </p:sp>
          <p:cxnSp>
            <p:nvCxnSpPr>
              <p:cNvPr id="100" name="Соединительная линия уступом 99"/>
              <p:cNvCxnSpPr>
                <a:cxnSpLocks/>
              </p:cNvCxnSpPr>
              <p:nvPr/>
            </p:nvCxnSpPr>
            <p:spPr bwMode="auto">
              <a:xfrm rot="16199999" flipH="1">
                <a:off x="4147332" y="6345187"/>
                <a:ext cx="180000" cy="180000"/>
              </a:xfrm>
              <a:prstGeom prst="bentConnector3">
                <a:avLst>
                  <a:gd name="adj1" fmla="val 99041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Группа 24"/>
          <p:cNvGrpSpPr/>
          <p:nvPr/>
        </p:nvGrpSpPr>
        <p:grpSpPr bwMode="auto">
          <a:xfrm>
            <a:off x="5367965" y="4976731"/>
            <a:ext cx="1525902" cy="375475"/>
            <a:chOff x="5367965" y="4943205"/>
            <a:chExt cx="1525902" cy="375475"/>
          </a:xfrm>
        </p:grpSpPr>
        <p:sp>
          <p:nvSpPr>
            <p:cNvPr id="31" name="Прямоугольник 30"/>
            <p:cNvSpPr/>
            <p:nvPr/>
          </p:nvSpPr>
          <p:spPr bwMode="auto">
            <a:xfrm>
              <a:off x="5719122" y="4949347"/>
              <a:ext cx="1174745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>
              <a:defPPr/>
            </a:lstStyle>
            <a:p>
              <a:pPr algn="ctr">
                <a:defRPr/>
              </a:pPr>
              <a:r>
                <a:rPr lang="en-US" b="1">
                  <a:solidFill>
                    <a:schemeClr val="bg1"/>
                  </a:solidFill>
                  <a:latin typeface="Bahnschrift SemiBold"/>
                </a:rPr>
                <a:t>От </a:t>
              </a:r>
              <a:r>
                <a:rPr lang="ru-RU" b="1">
                  <a:solidFill>
                    <a:schemeClr val="bg1"/>
                  </a:solidFill>
                  <a:latin typeface="Bahnschrift SemiBold"/>
                </a:rPr>
                <a:t>1,5 лет</a:t>
              </a:r>
              <a:endParaRPr/>
            </a:p>
          </p:txBody>
        </p:sp>
        <p:grpSp>
          <p:nvGrpSpPr>
            <p:cNvPr id="101" name="Группа 100"/>
            <p:cNvGrpSpPr/>
            <p:nvPr/>
          </p:nvGrpSpPr>
          <p:grpSpPr bwMode="auto">
            <a:xfrm>
              <a:off x="5367965" y="4943205"/>
              <a:ext cx="339420" cy="339420"/>
              <a:chOff x="3877263" y="6223566"/>
              <a:chExt cx="559655" cy="559655"/>
            </a:xfrm>
          </p:grpSpPr>
          <p:sp>
            <p:nvSpPr>
              <p:cNvPr id="102" name="Овал 101"/>
              <p:cNvSpPr/>
              <p:nvPr/>
            </p:nvSpPr>
            <p:spPr bwMode="auto">
              <a:xfrm>
                <a:off x="3877263" y="6223566"/>
                <a:ext cx="559655" cy="559655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>
                  <a:defRPr/>
                </a:pPr>
                <a:endParaRPr lang="ru-RU">
                  <a:latin typeface="Bahnschrift SemiBold"/>
                </a:endParaRPr>
              </a:p>
            </p:txBody>
          </p:sp>
          <p:cxnSp>
            <p:nvCxnSpPr>
              <p:cNvPr id="103" name="Соединительная линия уступом 102"/>
              <p:cNvCxnSpPr>
                <a:cxnSpLocks/>
              </p:cNvCxnSpPr>
              <p:nvPr/>
            </p:nvCxnSpPr>
            <p:spPr bwMode="auto">
              <a:xfrm rot="16199999" flipH="1">
                <a:off x="4147332" y="6345187"/>
                <a:ext cx="180000" cy="180000"/>
              </a:xfrm>
              <a:prstGeom prst="bentConnector3">
                <a:avLst>
                  <a:gd name="adj1" fmla="val 99041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6" name="Прямая со стрелкой 35"/>
          <p:cNvCxnSpPr>
            <a:cxnSpLocks/>
          </p:cNvCxnSpPr>
          <p:nvPr/>
        </p:nvCxnSpPr>
        <p:spPr bwMode="auto">
          <a:xfrm flipH="1">
            <a:off x="11753837" y="2530832"/>
            <a:ext cx="0" cy="1485594"/>
          </a:xfrm>
          <a:prstGeom prst="straightConnector1">
            <a:avLst/>
          </a:prstGeom>
          <a:ln w="127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 bwMode="auto">
          <a:xfrm rot="2863413">
            <a:off x="9978343" y="4676088"/>
            <a:ext cx="3060000" cy="306000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93881" y="4583569"/>
            <a:ext cx="1025158" cy="1025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 bwMode="auto">
          <a:xfrm rot="2700000">
            <a:off x="2124116" y="3076704"/>
            <a:ext cx="1424883" cy="142488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ADDC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grpSp>
        <p:nvGrpSpPr>
          <p:cNvPr id="8" name="Группа 7"/>
          <p:cNvGrpSpPr/>
          <p:nvPr/>
        </p:nvGrpSpPr>
        <p:grpSpPr bwMode="auto">
          <a:xfrm>
            <a:off x="-2024207" y="1489397"/>
            <a:ext cx="4681077" cy="4080405"/>
            <a:chOff x="-2024207" y="1489397"/>
            <a:chExt cx="4681077" cy="4080405"/>
          </a:xfrm>
          <a:blipFill>
            <a:blip r:embed="rId2"/>
            <a:stretch/>
          </a:blipFill>
        </p:grpSpPr>
        <p:sp>
          <p:nvSpPr>
            <p:cNvPr id="51" name="Скругленный прямоугольник 50"/>
            <p:cNvSpPr/>
            <p:nvPr/>
          </p:nvSpPr>
          <p:spPr bwMode="auto">
            <a:xfrm rot="2700000">
              <a:off x="1026491" y="4144825"/>
              <a:ext cx="1424977" cy="1424977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>
                <a:defRPr/>
              </a:pPr>
              <a:endParaRPr lang="ru-RU">
                <a:latin typeface="Bahnschrift SemiBold"/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 bwMode="auto">
            <a:xfrm rot="2700000">
              <a:off x="-2024207" y="2262987"/>
              <a:ext cx="3052316" cy="3052316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>
                <a:defRPr/>
              </a:pPr>
              <a:endParaRPr lang="ru-RU">
                <a:latin typeface="Bahnschrift SemiBold"/>
              </a:endParaRPr>
            </a:p>
          </p:txBody>
        </p:sp>
        <p:sp>
          <p:nvSpPr>
            <p:cNvPr id="54" name="Скругленный прямоугольник 53"/>
            <p:cNvSpPr/>
            <p:nvPr/>
          </p:nvSpPr>
          <p:spPr bwMode="auto">
            <a:xfrm rot="2700000">
              <a:off x="821091" y="1489397"/>
              <a:ext cx="1835779" cy="1835779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>
                <a:defRPr/>
              </a:pPr>
              <a:endParaRPr lang="ru-RU">
                <a:latin typeface="Bahnschrift SemiBold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 bwMode="auto">
          <a:xfrm>
            <a:off x="4628003" y="4891668"/>
            <a:ext cx="7708251" cy="778359"/>
            <a:chOff x="3755415" y="4891669"/>
            <a:chExt cx="8580839" cy="864000"/>
          </a:xfrm>
          <a:solidFill>
            <a:srgbClr val="0E74B2"/>
          </a:solidFill>
        </p:grpSpPr>
        <p:sp>
          <p:nvSpPr>
            <p:cNvPr id="43" name="Скругленный прямоугольник 42"/>
            <p:cNvSpPr/>
            <p:nvPr/>
          </p:nvSpPr>
          <p:spPr bwMode="auto">
            <a:xfrm rot="2700000">
              <a:off x="3755415" y="4983432"/>
              <a:ext cx="673187" cy="673187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>
                <a:defRPr/>
              </a:pPr>
              <a:endParaRPr lang="ru-RU">
                <a:latin typeface="Bahnschrift SemiBold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 bwMode="auto">
            <a:xfrm rot="10800000">
              <a:off x="4088366" y="4891669"/>
              <a:ext cx="8247888" cy="86400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>
                <a:defRPr/>
              </a:pPr>
              <a:endParaRPr lang="ru-RU">
                <a:latin typeface="Bahnschrift SemiBold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 bwMode="auto">
          <a:xfrm>
            <a:off x="5416364" y="3780288"/>
            <a:ext cx="6919890" cy="778359"/>
            <a:chOff x="4633020" y="3780289"/>
            <a:chExt cx="7703234" cy="864000"/>
          </a:xfrm>
          <a:solidFill>
            <a:srgbClr val="77C5F5"/>
          </a:solidFill>
        </p:grpSpPr>
        <p:sp>
          <p:nvSpPr>
            <p:cNvPr id="39" name="Скругленный прямоугольник 38"/>
            <p:cNvSpPr/>
            <p:nvPr/>
          </p:nvSpPr>
          <p:spPr bwMode="auto">
            <a:xfrm rot="2700000">
              <a:off x="4633020" y="3874754"/>
              <a:ext cx="673187" cy="673187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>
                <a:defRPr/>
              </a:pPr>
              <a:endParaRPr lang="ru-RU">
                <a:latin typeface="Bahnschrift SemiBold"/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 bwMode="auto">
            <a:xfrm rot="10800000">
              <a:off x="4969614" y="3780289"/>
              <a:ext cx="7366640" cy="86400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>
                <a:defRPr/>
              </a:pPr>
              <a:endParaRPr lang="ru-RU">
                <a:latin typeface="Bahnschrift SemiBold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 bwMode="auto">
          <a:xfrm>
            <a:off x="4605095" y="2668908"/>
            <a:ext cx="7731159" cy="778359"/>
            <a:chOff x="3729914" y="2668909"/>
            <a:chExt cx="8606341" cy="864000"/>
          </a:xfrm>
          <a:solidFill>
            <a:srgbClr val="34A8F0"/>
          </a:solidFill>
        </p:grpSpPr>
        <p:sp>
          <p:nvSpPr>
            <p:cNvPr id="38" name="Скругленный прямоугольник 37"/>
            <p:cNvSpPr/>
            <p:nvPr/>
          </p:nvSpPr>
          <p:spPr bwMode="auto">
            <a:xfrm rot="2700000">
              <a:off x="3729914" y="2760671"/>
              <a:ext cx="673187" cy="673187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>
                <a:defRPr/>
              </a:pPr>
              <a:endParaRPr lang="ru-RU">
                <a:latin typeface="Bahnschrift SemiBold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 bwMode="auto">
            <a:xfrm rot="10800000">
              <a:off x="4067406" y="2668909"/>
              <a:ext cx="8268849" cy="86400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>
                <a:defRPr/>
              </a:pPr>
              <a:endParaRPr lang="ru-RU">
                <a:latin typeface="Bahnschrift SemiBold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 bwMode="auto">
          <a:xfrm>
            <a:off x="5416363" y="1557527"/>
            <a:ext cx="6919891" cy="778359"/>
            <a:chOff x="4633019" y="1557529"/>
            <a:chExt cx="7703235" cy="864000"/>
          </a:xfrm>
        </p:grpSpPr>
        <p:sp>
          <p:nvSpPr>
            <p:cNvPr id="2" name="Скругленный прямоугольник 1"/>
            <p:cNvSpPr/>
            <p:nvPr/>
          </p:nvSpPr>
          <p:spPr bwMode="auto">
            <a:xfrm rot="2700000">
              <a:off x="4633019" y="1650233"/>
              <a:ext cx="673187" cy="673187"/>
            </a:xfrm>
            <a:prstGeom prst="roundRect">
              <a:avLst>
                <a:gd name="adj" fmla="val 16667"/>
              </a:avLst>
            </a:prstGeom>
            <a:solidFill>
              <a:srgbClr val="1080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>
                <a:defRPr/>
              </a:pPr>
              <a:endParaRPr lang="ru-RU">
                <a:latin typeface="Bahnschrift SemiBold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 bwMode="auto">
            <a:xfrm rot="10800000">
              <a:off x="4969939" y="1557529"/>
              <a:ext cx="7366315" cy="864000"/>
            </a:xfrm>
            <a:prstGeom prst="roundRect">
              <a:avLst>
                <a:gd name="adj" fmla="val 0"/>
              </a:avLst>
            </a:prstGeom>
            <a:solidFill>
              <a:srgbClr val="1080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>
                <a:defRPr/>
              </a:pPr>
              <a:endParaRPr lang="ru-RU">
                <a:latin typeface="Bahnschrift SemiBold"/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 bwMode="auto">
          <a:xfrm>
            <a:off x="4982346" y="5096181"/>
            <a:ext cx="521833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Bahnschrift SemiLight"/>
              </a:rPr>
              <a:t>Совет молодых специалистов</a:t>
            </a:r>
            <a:endParaRPr/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5649782" y="4040800"/>
            <a:ext cx="547365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80000"/>
              </a:lnSpc>
              <a:defRPr/>
            </a:pPr>
            <a:r>
              <a:rPr lang="ru-RU" sz="2000">
                <a:solidFill>
                  <a:schemeClr val="bg1"/>
                </a:solidFill>
                <a:latin typeface="Bahnschrift SemiLight"/>
              </a:rPr>
              <a:t>Чемпионат по решению инженерного кейса</a:t>
            </a:r>
            <a:endParaRPr/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5790587" y="1762041"/>
            <a:ext cx="519204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Bahnschrift SemiLight"/>
              </a:rPr>
              <a:t>Конкурс профессионального мастерства</a:t>
            </a:r>
            <a:endParaRPr/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766763" y="56610"/>
            <a:ext cx="11186538" cy="9215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/>
          </a:lstStyle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>
                <a:solidFill>
                  <a:srgbClr val="1080C5"/>
                </a:solidFill>
                <a:latin typeface="Bahnschrift SemiBold"/>
              </a:rPr>
              <a:t>Возможности для развития и карьерного роста</a:t>
            </a:r>
            <a:endParaRPr lang="en-US" sz="4000" b="1">
              <a:solidFill>
                <a:srgbClr val="1080C5"/>
              </a:solidFill>
              <a:latin typeface="Bahnschrift SemiBold"/>
            </a:endParaRPr>
          </a:p>
        </p:txBody>
      </p:sp>
      <p:sp>
        <p:nvSpPr>
          <p:cNvPr id="16395" name="TextBox 9"/>
          <p:cNvSpPr txBox="1">
            <a:spLocks noChangeArrowheads="1"/>
          </p:cNvSpPr>
          <p:nvPr/>
        </p:nvSpPr>
        <p:spPr bwMode="auto">
          <a:xfrm>
            <a:off x="4982346" y="2910434"/>
            <a:ext cx="677216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latin typeface="Bahnschrift SemiLight"/>
              </a:rPr>
              <a:t>Конкурс</a:t>
            </a:r>
            <a:r>
              <a:rPr lang="ru-RU" sz="2000" dirty="0">
                <a:solidFill>
                  <a:schemeClr val="bg1"/>
                </a:solidFill>
                <a:latin typeface="Bahnschrift SemiLight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Bahnschrift SemiLight"/>
              </a:rPr>
              <a:t>молодежных инициатив «</a:t>
            </a:r>
            <a:r>
              <a:rPr lang="en-US" sz="2000" dirty="0" smtClean="0">
                <a:solidFill>
                  <a:schemeClr val="bg1"/>
                </a:solidFill>
                <a:latin typeface="Bahnschrift SemiLight"/>
              </a:rPr>
              <a:t>PRO</a:t>
            </a:r>
            <a:r>
              <a:rPr lang="ru-RU" sz="2000" dirty="0" smtClean="0">
                <a:solidFill>
                  <a:schemeClr val="bg1"/>
                </a:solidFill>
                <a:latin typeface="Bahnschrift SemiLight"/>
              </a:rPr>
              <a:t>Класс</a:t>
            </a:r>
            <a:r>
              <a:rPr lang="en-US" sz="2000" dirty="0" smtClean="0">
                <a:solidFill>
                  <a:schemeClr val="bg1"/>
                </a:solidFill>
                <a:latin typeface="Bahnschrift SemiLight"/>
              </a:rPr>
              <a:t>ON</a:t>
            </a:r>
            <a:r>
              <a:rPr lang="ru-RU" sz="2000" dirty="0" smtClean="0">
                <a:solidFill>
                  <a:schemeClr val="bg1"/>
                </a:solidFill>
                <a:latin typeface="Bahnschrift SemiLight"/>
              </a:rPr>
              <a:t>»</a:t>
            </a:r>
            <a:endParaRPr dirty="0"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5403273" y="6003047"/>
            <a:ext cx="6932981" cy="778359"/>
            <a:chOff x="4618447" y="6003048"/>
            <a:chExt cx="7717807" cy="864000"/>
          </a:xfrm>
        </p:grpSpPr>
        <p:sp>
          <p:nvSpPr>
            <p:cNvPr id="44" name="Скругленный прямоугольник 43"/>
            <p:cNvSpPr/>
            <p:nvPr/>
          </p:nvSpPr>
          <p:spPr bwMode="auto">
            <a:xfrm rot="2700000">
              <a:off x="4618447" y="6095755"/>
              <a:ext cx="673187" cy="673187"/>
            </a:xfrm>
            <a:prstGeom prst="roundRect">
              <a:avLst>
                <a:gd name="adj" fmla="val 16667"/>
              </a:avLst>
            </a:prstGeom>
            <a:solidFill>
              <a:srgbClr val="1080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>
                <a:defRPr/>
              </a:pPr>
              <a:endParaRPr lang="ru-RU">
                <a:latin typeface="Bahnschrift SemiBold"/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 bwMode="auto">
            <a:xfrm rot="10800000">
              <a:off x="4960714" y="6003048"/>
              <a:ext cx="7375540" cy="864000"/>
            </a:xfrm>
            <a:prstGeom prst="roundRect">
              <a:avLst>
                <a:gd name="adj" fmla="val 0"/>
              </a:avLst>
            </a:prstGeom>
            <a:solidFill>
              <a:srgbClr val="1080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>
                <a:defRPr/>
              </a:pPr>
              <a:endParaRPr lang="ru-RU">
                <a:latin typeface="Bahnschrift SemiBold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 bwMode="auto">
          <a:xfrm>
            <a:off x="5953719" y="6207559"/>
            <a:ext cx="5028913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Bahnschrift SemiLight"/>
              </a:rPr>
              <a:t>Программа «Кадровый резерв»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rcRect t="5210"/>
          <a:stretch/>
        </p:blipFill>
        <p:spPr bwMode="auto">
          <a:xfrm>
            <a:off x="-1" y="6223566"/>
            <a:ext cx="1422919" cy="634434"/>
          </a:xfrm>
          <a:custGeom>
            <a:avLst/>
            <a:gdLst>
              <a:gd name="connsiteX0" fmla="*/ 0 w 1691840"/>
              <a:gd name="connsiteY0" fmla="*/ 0 h 754337"/>
              <a:gd name="connsiteX1" fmla="*/ 1691840 w 1691840"/>
              <a:gd name="connsiteY1" fmla="*/ 0 h 754337"/>
              <a:gd name="connsiteX2" fmla="*/ 1691840 w 1691840"/>
              <a:gd name="connsiteY2" fmla="*/ 754337 h 754337"/>
              <a:gd name="connsiteX3" fmla="*/ 0 w 1691840"/>
              <a:gd name="connsiteY3" fmla="*/ 754337 h 75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1840" h="754337" extrusionOk="0">
                <a:moveTo>
                  <a:pt x="0" y="0"/>
                </a:moveTo>
                <a:lnTo>
                  <a:pt x="1691840" y="0"/>
                </a:lnTo>
                <a:lnTo>
                  <a:pt x="1691840" y="754337"/>
                </a:lnTo>
                <a:lnTo>
                  <a:pt x="0" y="754337"/>
                </a:lnTo>
                <a:close/>
              </a:path>
            </a:pathLst>
          </a:custGeom>
        </p:spPr>
      </p:pic>
      <p:sp>
        <p:nvSpPr>
          <p:cNvPr id="46" name="Скругленный прямоугольник 45"/>
          <p:cNvSpPr/>
          <p:nvPr/>
        </p:nvSpPr>
        <p:spPr bwMode="auto">
          <a:xfrm rot="2700000">
            <a:off x="-870378" y="5552942"/>
            <a:ext cx="3052316" cy="305231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E7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 bwMode="auto">
          <a:xfrm rot="2700000">
            <a:off x="2021126" y="5446225"/>
            <a:ext cx="935677" cy="935677"/>
          </a:xfrm>
          <a:prstGeom prst="roundRect">
            <a:avLst>
              <a:gd name="adj" fmla="val 16667"/>
            </a:avLst>
          </a:prstGeom>
          <a:solidFill>
            <a:srgbClr val="34A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latin typeface="Bahnschrift SemiBold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896300" y="4996048"/>
            <a:ext cx="600375" cy="600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896300" y="6119000"/>
            <a:ext cx="561958" cy="5619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904451" y="1630831"/>
            <a:ext cx="584072" cy="5840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923792" y="2736776"/>
            <a:ext cx="597399" cy="597399"/>
          </a:xfrm>
          <a:prstGeom prst="rect">
            <a:avLst/>
          </a:prstGeom>
        </p:spPr>
      </p:pic>
      <p:sp>
        <p:nvSpPr>
          <p:cNvPr id="15" name="Шеврон 14"/>
          <p:cNvSpPr/>
          <p:nvPr/>
        </p:nvSpPr>
        <p:spPr bwMode="auto">
          <a:xfrm>
            <a:off x="10969580" y="4028824"/>
            <a:ext cx="262549" cy="344989"/>
          </a:xfrm>
          <a:prstGeom prst="chevron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Шеврон 60"/>
          <p:cNvSpPr/>
          <p:nvPr/>
        </p:nvSpPr>
        <p:spPr bwMode="auto">
          <a:xfrm>
            <a:off x="11195709" y="4028824"/>
            <a:ext cx="262549" cy="344989"/>
          </a:xfrm>
          <a:prstGeom prst="chevron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648BA35CA538C4E83461A5D34A78D4E" ma:contentTypeVersion="1" ma:contentTypeDescription="Создание документа." ma:contentTypeScope="" ma:versionID="394ca13dcfcaf8995805e9f80fc45c8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4D2621F-AEA5-4C05-926E-A6E3E00FCDB7}"/>
</file>

<file path=customXml/itemProps2.xml><?xml version="1.0" encoding="utf-8"?>
<ds:datastoreItem xmlns:ds="http://schemas.openxmlformats.org/officeDocument/2006/customXml" ds:itemID="{30F62FA3-B363-46EC-BA78-AEBEA122D0E4}"/>
</file>

<file path=customXml/itemProps3.xml><?xml version="1.0" encoding="utf-8"?>
<ds:datastoreItem xmlns:ds="http://schemas.openxmlformats.org/officeDocument/2006/customXml" ds:itemID="{5A53504B-EB3C-4551-AD51-215BB2C5939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582</Words>
  <Application>Microsoft Office PowerPoint</Application>
  <DocSecurity>0</DocSecurity>
  <PresentationFormat>Широкоэкранный</PresentationFormat>
  <Paragraphs>170</Paragraphs>
  <Slides>14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Bahnschrift SemiBold</vt:lpstr>
      <vt:lpstr>Bahnschrift SemiLight</vt:lpstr>
      <vt:lpstr>Calibri</vt:lpstr>
      <vt:lpstr>Calibri Light</vt:lpstr>
      <vt:lpstr>Times New Roman</vt:lpstr>
      <vt:lpstr>Тема Office</vt:lpstr>
      <vt:lpstr>oleObj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Начни карьеру со стартовых позиций</vt:lpstr>
      <vt:lpstr>Презентация PowerPoint</vt:lpstr>
      <vt:lpstr>Презентация PowerPoint</vt:lpstr>
      <vt:lpstr>Презентация PowerPoint</vt:lpstr>
      <vt:lpstr>Преимущества Мосэнерго</vt:lpstr>
      <vt:lpstr>Система мотивации</vt:lpstr>
      <vt:lpstr>Презентация PowerPoint</vt:lpstr>
      <vt:lpstr>Презентация PowerPoint</vt:lpstr>
      <vt:lpstr> НАЧНИ СВОЮ КАРЬЕРУ В ЭНЕРГЕТИКЕ!</vt:lpstr>
    </vt:vector>
  </TitlesOfParts>
  <Manager/>
  <Company>Мосэнерго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Кабардина Маргарита Сергеевна</dc:creator>
  <cp:keywords/>
  <dc:description/>
  <cp:lastModifiedBy>Кабанова Юлия Дмитриевна</cp:lastModifiedBy>
  <cp:revision>265</cp:revision>
  <dcterms:created xsi:type="dcterms:W3CDTF">2021-11-08T11:36:39Z</dcterms:created>
  <dcterms:modified xsi:type="dcterms:W3CDTF">2024-03-05T07:26:11Z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0x0101001648BA35CA538C4E83461A5D34A78D4E</vt:lpwstr>
  </property>
</Properties>
</file>